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Play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Tahoma"/>
      <p:regular r:id="rId32"/>
      <p:bold r:id="rId33"/>
    </p:embeddedFont>
    <p:embeddedFont>
      <p:font typeface="Helvetica Neue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8" roundtripDataSignature="AMtx7mjbLNV11HchcuAyIdGukoE/snXu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lay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font" Target="fonts/Play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Tahoma-bold.fntdata"/><Relationship Id="rId10" Type="http://schemas.openxmlformats.org/officeDocument/2006/relationships/slide" Target="slides/slide4.xml"/><Relationship Id="rId32" Type="http://schemas.openxmlformats.org/officeDocument/2006/relationships/font" Target="fonts/Tahoma-regular.fntdata"/><Relationship Id="rId13" Type="http://schemas.openxmlformats.org/officeDocument/2006/relationships/slide" Target="slides/slide7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6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9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10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p12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13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p14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p15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p16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p17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9" name="Google Shape;409;p18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29a1601267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329a1601267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5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6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700" lIns="45425" spcFirstLastPara="1" rIns="45425" wrap="square" tIns="2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6:notes"/>
          <p:cNvSpPr txBox="1"/>
          <p:nvPr>
            <p:ph idx="12" type="sldNum"/>
          </p:nvPr>
        </p:nvSpPr>
        <p:spPr>
          <a:xfrm>
            <a:off x="3884431" y="8685774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700" lIns="45425" spcFirstLastPara="1" rIns="45425" wrap="square" tIns="22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fld id="{00000000-1234-1234-1234-123412341234}" type="slidenum">
              <a:rPr b="0" i="0" lang="it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8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/>
          <p:nvPr>
            <p:ph idx="1" type="body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9:notes"/>
          <p:cNvSpPr/>
          <p:nvPr>
            <p:ph idx="2" type="sldImg"/>
          </p:nvPr>
        </p:nvSpPr>
        <p:spPr>
          <a:xfrm>
            <a:off x="2271659" y="1143642"/>
            <a:ext cx="23148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9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0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0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2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32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7" name="Google Shape;97;p3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3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03" name="Google Shape;103;p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34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9a1601267_0_9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g329a1601267_0_99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g329a1601267_0_9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g329a1601267_0_9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g329a1601267_0_9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9a1601267_0_10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g329a1601267_0_10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g329a1601267_0_10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g329a1601267_0_10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g329a1601267_0_1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9a1601267_0_11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g329a1601267_0_111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31" name="Google Shape;131;g329a1601267_0_1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g329a1601267_0_1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g329a1601267_0_1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357" cy="4685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/>
          <p:nvPr/>
        </p:nvSpPr>
        <p:spPr>
          <a:xfrm>
            <a:off x="2700" y="4278410"/>
            <a:ext cx="9144765" cy="700354"/>
          </a:xfrm>
          <a:custGeom>
            <a:rect b="b" l="l" r="r" t="t"/>
            <a:pathLst>
              <a:path extrusionOk="0" h="1539240" w="20098385">
                <a:moveTo>
                  <a:pt x="20098162" y="0"/>
                </a:moveTo>
                <a:lnTo>
                  <a:pt x="0" y="0"/>
                </a:lnTo>
                <a:lnTo>
                  <a:pt x="0" y="1539220"/>
                </a:lnTo>
                <a:lnTo>
                  <a:pt x="20098162" y="1539220"/>
                </a:lnTo>
                <a:lnTo>
                  <a:pt x="200981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2700" y="4980349"/>
            <a:ext cx="9144765" cy="160353"/>
          </a:xfrm>
          <a:custGeom>
            <a:rect b="b" l="l" r="r" t="t"/>
            <a:pathLst>
              <a:path extrusionOk="0" h="352425" w="20098385">
                <a:moveTo>
                  <a:pt x="20098162" y="0"/>
                </a:moveTo>
                <a:lnTo>
                  <a:pt x="0" y="0"/>
                </a:lnTo>
                <a:lnTo>
                  <a:pt x="0" y="351999"/>
                </a:lnTo>
                <a:lnTo>
                  <a:pt x="20098162" y="351999"/>
                </a:lnTo>
                <a:lnTo>
                  <a:pt x="20098162" y="0"/>
                </a:lnTo>
                <a:close/>
              </a:path>
            </a:pathLst>
          </a:custGeom>
          <a:solidFill>
            <a:srgbClr val="007B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59" y="5028313"/>
            <a:ext cx="76337" cy="7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3713" y="5032395"/>
            <a:ext cx="95990" cy="6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5337" y="5028451"/>
            <a:ext cx="75496" cy="7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1399" y="5032414"/>
            <a:ext cx="83900" cy="6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1"/>
          <p:cNvSpPr txBox="1"/>
          <p:nvPr>
            <p:ph type="ctrTitle"/>
          </p:nvPr>
        </p:nvSpPr>
        <p:spPr>
          <a:xfrm>
            <a:off x="634408" y="1448465"/>
            <a:ext cx="78753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i="0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800835" y="5012836"/>
            <a:ext cx="15426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187318" y="5021983"/>
            <a:ext cx="5052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198055" y="4796315"/>
            <a:ext cx="267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Pag </a:t>
            </a: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9a1601267_0_1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g329a1601267_0_1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g329a1601267_0_1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g329a1601267_0_1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g329a1601267_0_1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g329a1601267_0_1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9a1601267_0_12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g329a1601267_0_12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4" name="Google Shape;144;g329a1601267_0_124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g329a1601267_0_12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6" name="Google Shape;146;g329a1601267_0_124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g329a1601267_0_1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g329a1601267_0_1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g329a1601267_0_1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9a1601267_0_1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g329a1601267_0_1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g329a1601267_0_1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g329a1601267_0_1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9a1601267_0_1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g329a1601267_0_1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g329a1601267_0_1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9a1601267_0_14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g329a1601267_0_14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2" name="Google Shape;162;g329a1601267_0_14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3" name="Google Shape;163;g329a1601267_0_1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g329a1601267_0_1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g329a1601267_0_1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9a1601267_0_14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g329a1601267_0_14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g329a1601267_0_149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0" name="Google Shape;170;g329a1601267_0_1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g329a1601267_0_1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g329a1601267_0_1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9a1601267_0_1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g329a1601267_0_15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g329a1601267_0_15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g329a1601267_0_15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g329a1601267_0_15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9a1601267_0_16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g329a1601267_0_16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g329a1601267_0_16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g329a1601267_0_16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g329a1601267_0_16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2277062" y="1448465"/>
            <a:ext cx="4590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i="0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59528" y="912972"/>
            <a:ext cx="8242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900">
                <a:solidFill>
                  <a:srgbClr val="007B3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800835" y="5012836"/>
            <a:ext cx="15426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2"/>
          <p:cNvSpPr txBox="1"/>
          <p:nvPr>
            <p:ph idx="10" type="dt"/>
          </p:nvPr>
        </p:nvSpPr>
        <p:spPr>
          <a:xfrm>
            <a:off x="187318" y="5021983"/>
            <a:ext cx="5052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198055" y="4796315"/>
            <a:ext cx="267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Pag </a:t>
            </a: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OBJECT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7607" y="4072114"/>
            <a:ext cx="1416295" cy="85459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489857" y="1262352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794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indent="-2794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2pPr>
            <a:lvl3pPr indent="-2794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3pPr>
            <a:lvl4pPr indent="-2794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indent="-2794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5pPr>
            <a:lvl6pPr indent="-2794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indent="-2794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indent="-2794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41" name="Google Shape;41;p23"/>
          <p:cNvSpPr/>
          <p:nvPr/>
        </p:nvSpPr>
        <p:spPr>
          <a:xfrm>
            <a:off x="0" y="4934779"/>
            <a:ext cx="9144000" cy="208800"/>
          </a:xfrm>
          <a:prstGeom prst="rect">
            <a:avLst/>
          </a:prstGeom>
          <a:solidFill>
            <a:srgbClr val="0F7734"/>
          </a:solidFill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4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2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type="title"/>
          </p:nvPr>
        </p:nvSpPr>
        <p:spPr>
          <a:xfrm>
            <a:off x="2277062" y="1448465"/>
            <a:ext cx="4590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i="0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800835" y="5012836"/>
            <a:ext cx="15426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5"/>
          <p:cNvSpPr txBox="1"/>
          <p:nvPr>
            <p:ph idx="10" type="dt"/>
          </p:nvPr>
        </p:nvSpPr>
        <p:spPr>
          <a:xfrm>
            <a:off x="187318" y="5021983"/>
            <a:ext cx="5052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198055" y="4796315"/>
            <a:ext cx="267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Pag </a:t>
            </a: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357" cy="468597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6"/>
          <p:cNvSpPr/>
          <p:nvPr/>
        </p:nvSpPr>
        <p:spPr>
          <a:xfrm>
            <a:off x="2700" y="4278410"/>
            <a:ext cx="9144765" cy="700354"/>
          </a:xfrm>
          <a:custGeom>
            <a:rect b="b" l="l" r="r" t="t"/>
            <a:pathLst>
              <a:path extrusionOk="0" h="1539240" w="20098385">
                <a:moveTo>
                  <a:pt x="20098162" y="0"/>
                </a:moveTo>
                <a:lnTo>
                  <a:pt x="0" y="0"/>
                </a:lnTo>
                <a:lnTo>
                  <a:pt x="0" y="1539220"/>
                </a:lnTo>
                <a:lnTo>
                  <a:pt x="20098162" y="1539220"/>
                </a:lnTo>
                <a:lnTo>
                  <a:pt x="200981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/>
          <p:nvPr/>
        </p:nvSpPr>
        <p:spPr>
          <a:xfrm>
            <a:off x="2700" y="4980349"/>
            <a:ext cx="9144765" cy="160353"/>
          </a:xfrm>
          <a:custGeom>
            <a:rect b="b" l="l" r="r" t="t"/>
            <a:pathLst>
              <a:path extrusionOk="0" h="352425" w="20098385">
                <a:moveTo>
                  <a:pt x="20098162" y="0"/>
                </a:moveTo>
                <a:lnTo>
                  <a:pt x="0" y="0"/>
                </a:lnTo>
                <a:lnTo>
                  <a:pt x="0" y="351999"/>
                </a:lnTo>
                <a:lnTo>
                  <a:pt x="20098162" y="351999"/>
                </a:lnTo>
                <a:lnTo>
                  <a:pt x="20098162" y="0"/>
                </a:lnTo>
                <a:close/>
              </a:path>
            </a:pathLst>
          </a:custGeom>
          <a:solidFill>
            <a:srgbClr val="007B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59" y="5028313"/>
            <a:ext cx="76337" cy="7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3713" y="5032395"/>
            <a:ext cx="95990" cy="6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5337" y="5028451"/>
            <a:ext cx="75496" cy="7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1399" y="5032414"/>
            <a:ext cx="83900" cy="6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15344" y="4371668"/>
            <a:ext cx="913244" cy="50002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 txBox="1"/>
          <p:nvPr>
            <p:ph type="title"/>
          </p:nvPr>
        </p:nvSpPr>
        <p:spPr>
          <a:xfrm>
            <a:off x="2277062" y="1448465"/>
            <a:ext cx="4590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i="0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3800835" y="5012836"/>
            <a:ext cx="15426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187318" y="5021983"/>
            <a:ext cx="5052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198055" y="4796315"/>
            <a:ext cx="267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Pag </a:t>
            </a: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2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9a1601267_0_9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2" name="Google Shape;112;g329a1601267_0_9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g329a1601267_0_9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g329a1601267_0_9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g329a1601267_0_9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impagliazzol@ats-insubria.it" TargetMode="External"/><Relationship Id="rId4" Type="http://schemas.openxmlformats.org/officeDocument/2006/relationships/hyperlink" Target="mailto:promosalutevarese@ats-insubria.i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spreadsheets/d/1K96548vMtWZeKP7eUI3VUiKJkvffXVBFNjJgau--1yM/edit?usp=drive_link" TargetMode="External"/><Relationship Id="rId4" Type="http://schemas.openxmlformats.org/officeDocument/2006/relationships/hyperlink" Target="https://sites.google.com/view/varese-basket-school-cup/home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Area Promozione di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 corretti stili di vita e sicurezza a scuola</a:t>
            </a:r>
            <a:endParaRPr/>
          </a:p>
        </p:txBody>
      </p:sp>
      <p:sp>
        <p:nvSpPr>
          <p:cNvPr id="190" name="Google Shape;190;p1"/>
          <p:cNvSpPr txBox="1"/>
          <p:nvPr>
            <p:ph idx="1" type="body"/>
          </p:nvPr>
        </p:nvSpPr>
        <p:spPr>
          <a:xfrm>
            <a:off x="167100" y="17666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it"/>
              <a:t>SALUTE</a:t>
            </a:r>
            <a:endParaRPr b="1"/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supporto a </a:t>
            </a:r>
            <a:r>
              <a:rPr b="1" lang="it" sz="1600"/>
              <a:t>Rete SPS</a:t>
            </a:r>
            <a:r>
              <a:rPr lang="it" sz="1600"/>
              <a:t> - capofila IC A. Frank Varese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supporto a </a:t>
            </a:r>
            <a:r>
              <a:rPr b="1" lang="it" sz="1600"/>
              <a:t>Rete Green School</a:t>
            </a:r>
            <a:r>
              <a:rPr lang="it" sz="1600"/>
              <a:t> - capofila IC Galilei Busto Arsizio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supporto a </a:t>
            </a:r>
            <a:r>
              <a:rPr b="1" lang="it" sz="1600"/>
              <a:t>Rete Educazione Ambientale</a:t>
            </a:r>
            <a:r>
              <a:rPr lang="it" sz="1600"/>
              <a:t> - capofila ITE Tosi Busto Arsizio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supporto ad ATS-Insubria per </a:t>
            </a:r>
            <a:r>
              <a:rPr b="1" lang="it" sz="1600"/>
              <a:t>Protocollo Farmaci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it" sz="1600"/>
              <a:t>promozione progetti di </a:t>
            </a:r>
            <a:r>
              <a:rPr b="1" lang="it" sz="1600"/>
              <a:t>SENSIBILIZZAZIONE </a:t>
            </a:r>
            <a:endParaRPr b="1" sz="16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it" sz="1600"/>
              <a:t>                   prevenzione DIABETE con ATS- Insubria</a:t>
            </a:r>
            <a:endParaRPr sz="16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it" sz="1600"/>
              <a:t>                  donazione midollo per LEUCEMIA con Dott. Marchetti</a:t>
            </a:r>
            <a:endParaRPr sz="16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it" sz="1600"/>
              <a:t>                  dipendenze</a:t>
            </a:r>
            <a:endParaRPr sz="1600"/>
          </a:p>
        </p:txBody>
      </p:sp>
      <p:sp>
        <p:nvSpPr>
          <p:cNvPr id="191" name="Google Shape;191;p1"/>
          <p:cNvSpPr txBox="1"/>
          <p:nvPr/>
        </p:nvSpPr>
        <p:spPr>
          <a:xfrm>
            <a:off x="4985100" y="0"/>
            <a:ext cx="4158900" cy="76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Katia Cattaneo</a:t>
            </a:r>
            <a:endParaRPr b="1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katia.cattaneo@scuola.istruzione.it</a:t>
            </a:r>
            <a:endParaRPr b="1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8900" y="4523300"/>
            <a:ext cx="1605100" cy="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2599" y="1629125"/>
            <a:ext cx="1466300" cy="9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"/>
          <p:cNvSpPr txBox="1"/>
          <p:nvPr>
            <p:ph type="title"/>
          </p:nvPr>
        </p:nvSpPr>
        <p:spPr>
          <a:xfrm>
            <a:off x="1277541" y="33516"/>
            <a:ext cx="6642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it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Accompagnando gli alunni nel percorso di crescita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302" name="Google Shape;302;p10"/>
          <p:cNvGrpSpPr/>
          <p:nvPr/>
        </p:nvGrpSpPr>
        <p:grpSpPr>
          <a:xfrm>
            <a:off x="2853994" y="615280"/>
            <a:ext cx="4188819" cy="4399020"/>
            <a:chOff x="3466256" y="-383091"/>
            <a:chExt cx="9210243" cy="9672428"/>
          </a:xfrm>
        </p:grpSpPr>
        <p:sp>
          <p:nvSpPr>
            <p:cNvPr id="303" name="Google Shape;303;p10"/>
            <p:cNvSpPr/>
            <p:nvPr/>
          </p:nvSpPr>
          <p:spPr>
            <a:xfrm>
              <a:off x="6867068" y="3915587"/>
              <a:ext cx="4785600" cy="47856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1575" lIns="41575" spcFirstLastPara="1" rIns="41575" wrap="square" tIns="41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0"/>
            <p:cNvSpPr txBox="1"/>
            <p:nvPr/>
          </p:nvSpPr>
          <p:spPr>
            <a:xfrm>
              <a:off x="7829210" y="5036619"/>
              <a:ext cx="2861400" cy="24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675" lIns="23675" spcFirstLastPara="1" rIns="23675" wrap="square" tIns="23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it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Unplugged e 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it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peer education</a:t>
              </a:r>
              <a:endParaRPr b="1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3846131" y="2737204"/>
              <a:ext cx="3953700" cy="3574800"/>
            </a:xfrm>
            <a:custGeom>
              <a:rect b="b" l="l" r="r" t="t"/>
              <a:pathLst>
                <a:path extrusionOk="0" h="120000" w="120000">
                  <a:moveTo>
                    <a:pt x="91013" y="30393"/>
                  </a:moveTo>
                  <a:lnTo>
                    <a:pt x="106685" y="23952"/>
                  </a:lnTo>
                  <a:lnTo>
                    <a:pt x="113636" y="35516"/>
                  </a:lnTo>
                  <a:lnTo>
                    <a:pt x="102200" y="49005"/>
                  </a:lnTo>
                  <a:lnTo>
                    <a:pt x="102200" y="49005"/>
                  </a:lnTo>
                  <a:cubicBezTo>
                    <a:pt x="104233" y="56205"/>
                    <a:pt x="104233" y="63795"/>
                    <a:pt x="102200" y="70995"/>
                  </a:cubicBezTo>
                  <a:lnTo>
                    <a:pt x="113636" y="84484"/>
                  </a:lnTo>
                  <a:lnTo>
                    <a:pt x="106685" y="96048"/>
                  </a:lnTo>
                  <a:lnTo>
                    <a:pt x="91013" y="89607"/>
                  </a:lnTo>
                  <a:cubicBezTo>
                    <a:pt x="85538" y="94898"/>
                    <a:pt x="78695" y="98693"/>
                    <a:pt x="71187" y="100602"/>
                  </a:cubicBezTo>
                  <a:lnTo>
                    <a:pt x="67361" y="118602"/>
                  </a:lnTo>
                  <a:lnTo>
                    <a:pt x="52639" y="118602"/>
                  </a:lnTo>
                  <a:lnTo>
                    <a:pt x="48813" y="100602"/>
                  </a:lnTo>
                  <a:cubicBezTo>
                    <a:pt x="41305" y="98693"/>
                    <a:pt x="34462" y="94898"/>
                    <a:pt x="28987" y="89607"/>
                  </a:cubicBezTo>
                  <a:lnTo>
                    <a:pt x="13315" y="96048"/>
                  </a:lnTo>
                  <a:lnTo>
                    <a:pt x="6364" y="84484"/>
                  </a:lnTo>
                  <a:lnTo>
                    <a:pt x="17800" y="70995"/>
                  </a:lnTo>
                  <a:lnTo>
                    <a:pt x="17800" y="70995"/>
                  </a:lnTo>
                  <a:cubicBezTo>
                    <a:pt x="15767" y="63795"/>
                    <a:pt x="15767" y="56205"/>
                    <a:pt x="17800" y="49005"/>
                  </a:cubicBezTo>
                  <a:lnTo>
                    <a:pt x="6364" y="35516"/>
                  </a:lnTo>
                  <a:lnTo>
                    <a:pt x="13315" y="23952"/>
                  </a:lnTo>
                  <a:lnTo>
                    <a:pt x="28987" y="30393"/>
                  </a:lnTo>
                  <a:lnTo>
                    <a:pt x="28987" y="30393"/>
                  </a:lnTo>
                  <a:cubicBezTo>
                    <a:pt x="34462" y="25102"/>
                    <a:pt x="41305" y="21307"/>
                    <a:pt x="48813" y="19398"/>
                  </a:cubicBezTo>
                  <a:lnTo>
                    <a:pt x="52639" y="1398"/>
                  </a:lnTo>
                  <a:lnTo>
                    <a:pt x="67361" y="1398"/>
                  </a:lnTo>
                  <a:lnTo>
                    <a:pt x="71187" y="19398"/>
                  </a:lnTo>
                  <a:lnTo>
                    <a:pt x="71187" y="19398"/>
                  </a:lnTo>
                  <a:cubicBezTo>
                    <a:pt x="78695" y="21307"/>
                    <a:pt x="85538" y="25102"/>
                    <a:pt x="91013" y="30393"/>
                  </a:cubicBezTo>
                  <a:close/>
                </a:path>
              </a:pathLst>
            </a:cu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1575" lIns="41575" spcFirstLastPara="1" rIns="41575" wrap="square" tIns="41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4801171" y="3642647"/>
              <a:ext cx="2043600" cy="17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75" lIns="18475" spcFirstLastPara="1" rIns="18475" wrap="square" tIns="18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it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Lst secondaria</a:t>
              </a:r>
              <a:endParaRPr b="1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 rot="-899976">
              <a:off x="6032089" y="383228"/>
              <a:ext cx="3410193" cy="341019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1575" lIns="41575" spcFirstLastPara="1" rIns="41575" wrap="square" tIns="41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 txBox="1"/>
            <p:nvPr/>
          </p:nvSpPr>
          <p:spPr>
            <a:xfrm>
              <a:off x="6780055" y="1131169"/>
              <a:ext cx="1914300" cy="19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75" lIns="18475" spcFirstLastPara="1" rIns="18475" wrap="square" tIns="18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it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Lst primaria</a:t>
              </a:r>
              <a:endParaRPr b="1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6550799" y="3163637"/>
              <a:ext cx="6125700" cy="6125700"/>
            </a:xfrm>
            <a:custGeom>
              <a:rect b="b" l="l" r="r" t="t"/>
              <a:pathLst>
                <a:path extrusionOk="0" h="120000" w="120000">
                  <a:moveTo>
                    <a:pt x="52616" y="4237"/>
                  </a:moveTo>
                  <a:lnTo>
                    <a:pt x="52616" y="4237"/>
                  </a:lnTo>
                  <a:cubicBezTo>
                    <a:pt x="76174" y="1118"/>
                    <a:pt x="99151" y="13139"/>
                    <a:pt x="110020" y="34271"/>
                  </a:cubicBezTo>
                  <a:cubicBezTo>
                    <a:pt x="120890" y="55403"/>
                    <a:pt x="117307" y="81086"/>
                    <a:pt x="101069" y="98436"/>
                  </a:cubicBezTo>
                  <a:lnTo>
                    <a:pt x="103580" y="101209"/>
                  </a:lnTo>
                  <a:lnTo>
                    <a:pt x="95869" y="99610"/>
                  </a:lnTo>
                  <a:lnTo>
                    <a:pt x="94769" y="91479"/>
                  </a:lnTo>
                  <a:lnTo>
                    <a:pt x="97279" y="94251"/>
                  </a:lnTo>
                  <a:cubicBezTo>
                    <a:pt x="111691" y="78565"/>
                    <a:pt x="114742" y="55535"/>
                    <a:pt x="104912" y="36637"/>
                  </a:cubicBezTo>
                  <a:cubicBezTo>
                    <a:pt x="95081" y="17739"/>
                    <a:pt x="74472" y="7017"/>
                    <a:pt x="53354" y="9813"/>
                  </a:cubicBezTo>
                  <a:close/>
                </a:path>
              </a:pathLst>
            </a:custGeom>
            <a:solidFill>
              <a:srgbClr val="599BD5"/>
            </a:solidFill>
            <a:ln>
              <a:noFill/>
            </a:ln>
          </p:spPr>
          <p:txBody>
            <a:bodyPr anchorCtr="0" anchor="ctr" bIns="41575" lIns="41575" spcFirstLastPara="1" rIns="41575" wrap="square" tIns="41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3466256" y="1994968"/>
              <a:ext cx="4450800" cy="4450800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4CC38C"/>
            </a:solidFill>
            <a:ln>
              <a:noFill/>
            </a:ln>
          </p:spPr>
          <p:txBody>
            <a:bodyPr anchorCtr="0" anchor="ctr" bIns="41575" lIns="41575" spcFirstLastPara="1" rIns="41575" wrap="square" tIns="41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5243283" y="-383091"/>
              <a:ext cx="4798800" cy="4798800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6FAB46"/>
            </a:solidFill>
            <a:ln>
              <a:noFill/>
            </a:ln>
          </p:spPr>
          <p:txBody>
            <a:bodyPr anchorCtr="0" anchor="ctr" bIns="41575" lIns="41575" spcFirstLastPara="1" rIns="41575" wrap="square" tIns="41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"/>
          <p:cNvSpPr/>
          <p:nvPr/>
        </p:nvSpPr>
        <p:spPr>
          <a:xfrm>
            <a:off x="182996" y="1008801"/>
            <a:ext cx="7067972" cy="3478578"/>
          </a:xfrm>
          <a:custGeom>
            <a:rect b="b" l="l" r="r" t="t"/>
            <a:pathLst>
              <a:path extrusionOk="0" h="5543550" w="15534005">
                <a:moveTo>
                  <a:pt x="15157035" y="0"/>
                </a:moveTo>
                <a:lnTo>
                  <a:pt x="376951" y="0"/>
                </a:lnTo>
                <a:lnTo>
                  <a:pt x="329668" y="2937"/>
                </a:lnTo>
                <a:lnTo>
                  <a:pt x="284137" y="11512"/>
                </a:lnTo>
                <a:lnTo>
                  <a:pt x="240712" y="25373"/>
                </a:lnTo>
                <a:lnTo>
                  <a:pt x="199746" y="44166"/>
                </a:lnTo>
                <a:lnTo>
                  <a:pt x="161592" y="67537"/>
                </a:lnTo>
                <a:lnTo>
                  <a:pt x="126604" y="95134"/>
                </a:lnTo>
                <a:lnTo>
                  <a:pt x="95134" y="126604"/>
                </a:lnTo>
                <a:lnTo>
                  <a:pt x="67537" y="161592"/>
                </a:lnTo>
                <a:lnTo>
                  <a:pt x="44166" y="199746"/>
                </a:lnTo>
                <a:lnTo>
                  <a:pt x="25373" y="240712"/>
                </a:lnTo>
                <a:lnTo>
                  <a:pt x="11512" y="284137"/>
                </a:lnTo>
                <a:lnTo>
                  <a:pt x="2937" y="329668"/>
                </a:lnTo>
                <a:lnTo>
                  <a:pt x="0" y="376951"/>
                </a:lnTo>
                <a:lnTo>
                  <a:pt x="0" y="5165978"/>
                </a:lnTo>
                <a:lnTo>
                  <a:pt x="2937" y="5213262"/>
                </a:lnTo>
                <a:lnTo>
                  <a:pt x="11512" y="5258793"/>
                </a:lnTo>
                <a:lnTo>
                  <a:pt x="25373" y="5302218"/>
                </a:lnTo>
                <a:lnTo>
                  <a:pt x="44166" y="5343184"/>
                </a:lnTo>
                <a:lnTo>
                  <a:pt x="67537" y="5381338"/>
                </a:lnTo>
                <a:lnTo>
                  <a:pt x="95134" y="5416326"/>
                </a:lnTo>
                <a:lnTo>
                  <a:pt x="126604" y="5447795"/>
                </a:lnTo>
                <a:lnTo>
                  <a:pt x="161592" y="5475392"/>
                </a:lnTo>
                <a:lnTo>
                  <a:pt x="199746" y="5498764"/>
                </a:lnTo>
                <a:lnTo>
                  <a:pt x="240712" y="5517557"/>
                </a:lnTo>
                <a:lnTo>
                  <a:pt x="284137" y="5531418"/>
                </a:lnTo>
                <a:lnTo>
                  <a:pt x="329668" y="5539993"/>
                </a:lnTo>
                <a:lnTo>
                  <a:pt x="376951" y="5542930"/>
                </a:lnTo>
                <a:lnTo>
                  <a:pt x="15157035" y="5542930"/>
                </a:lnTo>
                <a:lnTo>
                  <a:pt x="15204321" y="5539993"/>
                </a:lnTo>
                <a:lnTo>
                  <a:pt x="15249853" y="5531418"/>
                </a:lnTo>
                <a:lnTo>
                  <a:pt x="15293279" y="5517557"/>
                </a:lnTo>
                <a:lnTo>
                  <a:pt x="15334246" y="5498764"/>
                </a:lnTo>
                <a:lnTo>
                  <a:pt x="15372400" y="5475392"/>
                </a:lnTo>
                <a:lnTo>
                  <a:pt x="15407387" y="5447795"/>
                </a:lnTo>
                <a:lnTo>
                  <a:pt x="15438856" y="5416326"/>
                </a:lnTo>
                <a:lnTo>
                  <a:pt x="15466452" y="5381338"/>
                </a:lnTo>
                <a:lnTo>
                  <a:pt x="15489823" y="5343184"/>
                </a:lnTo>
                <a:lnTo>
                  <a:pt x="15508615" y="5302218"/>
                </a:lnTo>
                <a:lnTo>
                  <a:pt x="15522475" y="5258793"/>
                </a:lnTo>
                <a:lnTo>
                  <a:pt x="15531050" y="5213262"/>
                </a:lnTo>
                <a:lnTo>
                  <a:pt x="15533987" y="5165978"/>
                </a:lnTo>
                <a:lnTo>
                  <a:pt x="15533987" y="376951"/>
                </a:lnTo>
                <a:lnTo>
                  <a:pt x="15531050" y="329668"/>
                </a:lnTo>
                <a:lnTo>
                  <a:pt x="15522475" y="284137"/>
                </a:lnTo>
                <a:lnTo>
                  <a:pt x="15508615" y="240712"/>
                </a:lnTo>
                <a:lnTo>
                  <a:pt x="15489823" y="199746"/>
                </a:lnTo>
                <a:lnTo>
                  <a:pt x="15466452" y="161592"/>
                </a:lnTo>
                <a:lnTo>
                  <a:pt x="15438856" y="126604"/>
                </a:lnTo>
                <a:lnTo>
                  <a:pt x="15407387" y="95134"/>
                </a:lnTo>
                <a:lnTo>
                  <a:pt x="15372400" y="67537"/>
                </a:lnTo>
                <a:lnTo>
                  <a:pt x="15334246" y="44166"/>
                </a:lnTo>
                <a:lnTo>
                  <a:pt x="15293279" y="25373"/>
                </a:lnTo>
                <a:lnTo>
                  <a:pt x="15249853" y="11512"/>
                </a:lnTo>
                <a:lnTo>
                  <a:pt x="15204321" y="2937"/>
                </a:lnTo>
                <a:lnTo>
                  <a:pt x="1515703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11"/>
          <p:cNvGrpSpPr/>
          <p:nvPr/>
        </p:nvGrpSpPr>
        <p:grpSpPr>
          <a:xfrm>
            <a:off x="2700" y="4980342"/>
            <a:ext cx="9140745" cy="160283"/>
            <a:chOff x="5936" y="10950619"/>
            <a:chExt cx="20098385" cy="352425"/>
          </a:xfrm>
        </p:grpSpPr>
        <p:sp>
          <p:nvSpPr>
            <p:cNvPr id="318" name="Google Shape;318;p11"/>
            <p:cNvSpPr/>
            <p:nvPr/>
          </p:nvSpPr>
          <p:spPr>
            <a:xfrm>
              <a:off x="5936" y="10950619"/>
              <a:ext cx="20098385" cy="352425"/>
            </a:xfrm>
            <a:custGeom>
              <a:rect b="b" l="l" r="r" t="t"/>
              <a:pathLst>
                <a:path extrusionOk="0" h="352425" w="20098385">
                  <a:moveTo>
                    <a:pt x="20098162" y="0"/>
                  </a:moveTo>
                  <a:lnTo>
                    <a:pt x="0" y="0"/>
                  </a:lnTo>
                  <a:lnTo>
                    <a:pt x="0" y="351999"/>
                  </a:lnTo>
                  <a:lnTo>
                    <a:pt x="20098162" y="351999"/>
                  </a:lnTo>
                  <a:lnTo>
                    <a:pt x="20098162" y="0"/>
                  </a:lnTo>
                  <a:close/>
                </a:path>
              </a:pathLst>
            </a:custGeom>
            <a:solidFill>
              <a:srgbClr val="007B3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9" name="Google Shape;31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494" y="11056080"/>
              <a:ext cx="167848" cy="158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02524" y="11065056"/>
              <a:ext cx="211059" cy="141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78428" y="11056385"/>
              <a:ext cx="165997" cy="157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33604" y="11065098"/>
              <a:ext cx="184476" cy="1424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11"/>
          <p:cNvSpPr txBox="1"/>
          <p:nvPr>
            <p:ph type="title"/>
          </p:nvPr>
        </p:nvSpPr>
        <p:spPr>
          <a:xfrm>
            <a:off x="365300" y="285500"/>
            <a:ext cx="9275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>
                <a:solidFill>
                  <a:srgbClr val="007B3C"/>
                </a:solidFill>
              </a:rPr>
              <a:t>Integrazione e maggiore ricaduta/efficacia</a:t>
            </a:r>
            <a:endParaRPr/>
          </a:p>
        </p:txBody>
      </p:sp>
      <p:sp>
        <p:nvSpPr>
          <p:cNvPr id="324" name="Google Shape;324;p11"/>
          <p:cNvSpPr txBox="1"/>
          <p:nvPr/>
        </p:nvSpPr>
        <p:spPr>
          <a:xfrm>
            <a:off x="837598" y="4796315"/>
            <a:ext cx="4407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it" sz="700" u="none" cap="none" strike="noStrike">
                <a:solidFill>
                  <a:srgbClr val="7C7B7B"/>
                </a:solidFill>
                <a:latin typeface="Arial"/>
                <a:ea typeface="Arial"/>
                <a:cs typeface="Arial"/>
                <a:sym typeface="Arial"/>
              </a:rPr>
              <a:t>21.02.2021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 txBox="1"/>
          <p:nvPr>
            <p:ph idx="11" type="ftr"/>
          </p:nvPr>
        </p:nvSpPr>
        <p:spPr>
          <a:xfrm>
            <a:off x="3800835" y="5012836"/>
            <a:ext cx="1542600" cy="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it"/>
              <a:t>PROMOZIONE DELLA SALUTE A SCUOLA</a:t>
            </a:r>
            <a:endParaRPr/>
          </a:p>
        </p:txBody>
      </p:sp>
      <p:pic>
        <p:nvPicPr>
          <p:cNvPr id="326" name="Google Shape;326;p11"/>
          <p:cNvPicPr preferRelativeResize="0"/>
          <p:nvPr/>
        </p:nvPicPr>
        <p:blipFill rotWithShape="1">
          <a:blip r:embed="rId7">
            <a:alphaModFix/>
          </a:blip>
          <a:srcRect b="1787" l="0" r="862" t="0"/>
          <a:stretch/>
        </p:blipFill>
        <p:spPr>
          <a:xfrm>
            <a:off x="421175" y="1276448"/>
            <a:ext cx="6829800" cy="29433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327" name="Google Shape;327;p11"/>
          <p:cNvSpPr/>
          <p:nvPr/>
        </p:nvSpPr>
        <p:spPr>
          <a:xfrm>
            <a:off x="4364051" y="3059371"/>
            <a:ext cx="3149700" cy="9501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"/>
          <p:cNvSpPr/>
          <p:nvPr/>
        </p:nvSpPr>
        <p:spPr>
          <a:xfrm>
            <a:off x="692735" y="1245750"/>
            <a:ext cx="7067972" cy="2522315"/>
          </a:xfrm>
          <a:custGeom>
            <a:rect b="b" l="l" r="r" t="t"/>
            <a:pathLst>
              <a:path extrusionOk="0" h="5543550" w="15534005">
                <a:moveTo>
                  <a:pt x="15157035" y="0"/>
                </a:moveTo>
                <a:lnTo>
                  <a:pt x="376951" y="0"/>
                </a:lnTo>
                <a:lnTo>
                  <a:pt x="329668" y="2937"/>
                </a:lnTo>
                <a:lnTo>
                  <a:pt x="284137" y="11512"/>
                </a:lnTo>
                <a:lnTo>
                  <a:pt x="240712" y="25373"/>
                </a:lnTo>
                <a:lnTo>
                  <a:pt x="199746" y="44166"/>
                </a:lnTo>
                <a:lnTo>
                  <a:pt x="161592" y="67537"/>
                </a:lnTo>
                <a:lnTo>
                  <a:pt x="126604" y="95134"/>
                </a:lnTo>
                <a:lnTo>
                  <a:pt x="95134" y="126604"/>
                </a:lnTo>
                <a:lnTo>
                  <a:pt x="67537" y="161592"/>
                </a:lnTo>
                <a:lnTo>
                  <a:pt x="44166" y="199746"/>
                </a:lnTo>
                <a:lnTo>
                  <a:pt x="25373" y="240712"/>
                </a:lnTo>
                <a:lnTo>
                  <a:pt x="11512" y="284137"/>
                </a:lnTo>
                <a:lnTo>
                  <a:pt x="2937" y="329668"/>
                </a:lnTo>
                <a:lnTo>
                  <a:pt x="0" y="376951"/>
                </a:lnTo>
                <a:lnTo>
                  <a:pt x="0" y="5165978"/>
                </a:lnTo>
                <a:lnTo>
                  <a:pt x="2937" y="5213262"/>
                </a:lnTo>
                <a:lnTo>
                  <a:pt x="11512" y="5258793"/>
                </a:lnTo>
                <a:lnTo>
                  <a:pt x="25373" y="5302218"/>
                </a:lnTo>
                <a:lnTo>
                  <a:pt x="44166" y="5343184"/>
                </a:lnTo>
                <a:lnTo>
                  <a:pt x="67537" y="5381338"/>
                </a:lnTo>
                <a:lnTo>
                  <a:pt x="95134" y="5416326"/>
                </a:lnTo>
                <a:lnTo>
                  <a:pt x="126604" y="5447795"/>
                </a:lnTo>
                <a:lnTo>
                  <a:pt x="161592" y="5475392"/>
                </a:lnTo>
                <a:lnTo>
                  <a:pt x="199746" y="5498764"/>
                </a:lnTo>
                <a:lnTo>
                  <a:pt x="240712" y="5517557"/>
                </a:lnTo>
                <a:lnTo>
                  <a:pt x="284137" y="5531418"/>
                </a:lnTo>
                <a:lnTo>
                  <a:pt x="329668" y="5539993"/>
                </a:lnTo>
                <a:lnTo>
                  <a:pt x="376951" y="5542930"/>
                </a:lnTo>
                <a:lnTo>
                  <a:pt x="15157035" y="5542930"/>
                </a:lnTo>
                <a:lnTo>
                  <a:pt x="15204321" y="5539993"/>
                </a:lnTo>
                <a:lnTo>
                  <a:pt x="15249853" y="5531418"/>
                </a:lnTo>
                <a:lnTo>
                  <a:pt x="15293279" y="5517557"/>
                </a:lnTo>
                <a:lnTo>
                  <a:pt x="15334246" y="5498764"/>
                </a:lnTo>
                <a:lnTo>
                  <a:pt x="15372400" y="5475392"/>
                </a:lnTo>
                <a:lnTo>
                  <a:pt x="15407387" y="5447795"/>
                </a:lnTo>
                <a:lnTo>
                  <a:pt x="15438856" y="5416326"/>
                </a:lnTo>
                <a:lnTo>
                  <a:pt x="15466452" y="5381338"/>
                </a:lnTo>
                <a:lnTo>
                  <a:pt x="15489823" y="5343184"/>
                </a:lnTo>
                <a:lnTo>
                  <a:pt x="15508615" y="5302218"/>
                </a:lnTo>
                <a:lnTo>
                  <a:pt x="15522475" y="5258793"/>
                </a:lnTo>
                <a:lnTo>
                  <a:pt x="15531050" y="5213262"/>
                </a:lnTo>
                <a:lnTo>
                  <a:pt x="15533987" y="5165978"/>
                </a:lnTo>
                <a:lnTo>
                  <a:pt x="15533987" y="376951"/>
                </a:lnTo>
                <a:lnTo>
                  <a:pt x="15531050" y="329668"/>
                </a:lnTo>
                <a:lnTo>
                  <a:pt x="15522475" y="284137"/>
                </a:lnTo>
                <a:lnTo>
                  <a:pt x="15508615" y="240712"/>
                </a:lnTo>
                <a:lnTo>
                  <a:pt x="15489823" y="199746"/>
                </a:lnTo>
                <a:lnTo>
                  <a:pt x="15466452" y="161592"/>
                </a:lnTo>
                <a:lnTo>
                  <a:pt x="15438856" y="126604"/>
                </a:lnTo>
                <a:lnTo>
                  <a:pt x="15407387" y="95134"/>
                </a:lnTo>
                <a:lnTo>
                  <a:pt x="15372400" y="67537"/>
                </a:lnTo>
                <a:lnTo>
                  <a:pt x="15334246" y="44166"/>
                </a:lnTo>
                <a:lnTo>
                  <a:pt x="15293279" y="25373"/>
                </a:lnTo>
                <a:lnTo>
                  <a:pt x="15249853" y="11512"/>
                </a:lnTo>
                <a:lnTo>
                  <a:pt x="15204321" y="2937"/>
                </a:lnTo>
                <a:lnTo>
                  <a:pt x="151570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406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formazione sui programmi preventivi si basa su </a:t>
            </a:r>
            <a:r>
              <a:rPr b="1" i="0" lang="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metodologie attive </a:t>
            </a:r>
            <a:r>
              <a:rPr b="0" i="0" lang="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consente ai docenti di sperimentare una metodologia di lavoro attivo e di costruire relazioni positive con gli studenti.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0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406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competenze acquisite dagli insegnanti possono essere utilizzate anche nell’ambito delle attività didattiche.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2"/>
          <p:cNvSpPr txBox="1"/>
          <p:nvPr>
            <p:ph type="title"/>
          </p:nvPr>
        </p:nvSpPr>
        <p:spPr>
          <a:xfrm>
            <a:off x="365600" y="286146"/>
            <a:ext cx="8584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9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>
                <a:solidFill>
                  <a:srgbClr val="007B3C"/>
                </a:solidFill>
              </a:rPr>
              <a:t>Metodologia proposta dai programmi</a:t>
            </a:r>
            <a:endParaRPr>
              <a:solidFill>
                <a:srgbClr val="007B3C"/>
              </a:solidFill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3021" y="4980180"/>
            <a:ext cx="9144765" cy="160353"/>
          </a:xfrm>
          <a:custGeom>
            <a:rect b="b" l="l" r="r" t="t"/>
            <a:pathLst>
              <a:path extrusionOk="0" h="352425" w="20098385">
                <a:moveTo>
                  <a:pt x="20098162" y="0"/>
                </a:moveTo>
                <a:lnTo>
                  <a:pt x="0" y="0"/>
                </a:lnTo>
                <a:lnTo>
                  <a:pt x="0" y="351999"/>
                </a:lnTo>
                <a:lnTo>
                  <a:pt x="20098162" y="351999"/>
                </a:lnTo>
                <a:lnTo>
                  <a:pt x="20098162" y="0"/>
                </a:lnTo>
                <a:close/>
              </a:path>
            </a:pathLst>
          </a:custGeom>
          <a:solidFill>
            <a:srgbClr val="007B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645" y="4985456"/>
            <a:ext cx="1610942" cy="15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988" y="4977133"/>
            <a:ext cx="590586" cy="15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"/>
          <p:cNvSpPr/>
          <p:nvPr/>
        </p:nvSpPr>
        <p:spPr>
          <a:xfrm>
            <a:off x="-129125" y="599225"/>
            <a:ext cx="91440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it" sz="3400" u="none" cap="none" strike="noStrike">
                <a:solidFill>
                  <a:srgbClr val="007B3C"/>
                </a:solidFill>
                <a:latin typeface="Arial"/>
                <a:ea typeface="Arial"/>
                <a:cs typeface="Arial"/>
                <a:sym typeface="Arial"/>
              </a:rPr>
              <a:t>LE NUOVE LINEE GUIDA PER L’EDUCAZIONE CIVICA - DM 183 del 7.09.2024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489970" y="1219191"/>
            <a:ext cx="81627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400860" y="1639391"/>
            <a:ext cx="4233000" cy="29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Sviluppo Economico e Sostenibilità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Mira ad insegnare la cultura del lavoro, del risparmio, del </a:t>
            </a:r>
            <a:r>
              <a:rPr b="1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rispetto </a:t>
            </a: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dell’ambiente e </a:t>
            </a:r>
            <a:r>
              <a:rPr b="1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della salute degli individui.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93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CONTENUTI: </a:t>
            </a:r>
            <a:r>
              <a:rPr b="1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Tutela della salute e del benessere individuale e collettivo (ambiente). Lotta alle dipendenze (azzardo, droghe). Ed. alimentare. </a:t>
            </a: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Protezione civile. Ed. stradale. Ed. finanziaria ed assicurativa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5626490" y="1554502"/>
            <a:ext cx="2923800" cy="29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0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Prospettiva trasversale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937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Tutte le discipline sono coinvolte.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3937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Occorre ricercare massima coerenza ed integrazione coi curricoli.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937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937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b="0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contenuti debbono essere fatti propri dagli studenti soprattutto mediante </a:t>
            </a:r>
            <a:r>
              <a:rPr b="1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esperienze</a:t>
            </a:r>
            <a:r>
              <a:rPr b="0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(laboratori, service learning, uscite...), </a:t>
            </a:r>
            <a:r>
              <a:rPr b="1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discussioni e riflessioni.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937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13"/>
          <p:cNvGrpSpPr/>
          <p:nvPr/>
        </p:nvGrpSpPr>
        <p:grpSpPr>
          <a:xfrm>
            <a:off x="2700" y="4980342"/>
            <a:ext cx="9140745" cy="160283"/>
            <a:chOff x="5936" y="10950619"/>
            <a:chExt cx="20098385" cy="352425"/>
          </a:xfrm>
        </p:grpSpPr>
        <p:sp>
          <p:nvSpPr>
            <p:cNvPr id="346" name="Google Shape;346;p13"/>
            <p:cNvSpPr/>
            <p:nvPr/>
          </p:nvSpPr>
          <p:spPr>
            <a:xfrm>
              <a:off x="5936" y="10950619"/>
              <a:ext cx="20098385" cy="352425"/>
            </a:xfrm>
            <a:custGeom>
              <a:rect b="b" l="l" r="r" t="t"/>
              <a:pathLst>
                <a:path extrusionOk="0" h="352425" w="20098385">
                  <a:moveTo>
                    <a:pt x="20098162" y="0"/>
                  </a:moveTo>
                  <a:lnTo>
                    <a:pt x="0" y="0"/>
                  </a:lnTo>
                  <a:lnTo>
                    <a:pt x="0" y="351999"/>
                  </a:lnTo>
                  <a:lnTo>
                    <a:pt x="20098162" y="351999"/>
                  </a:lnTo>
                  <a:lnTo>
                    <a:pt x="20098162" y="0"/>
                  </a:lnTo>
                  <a:close/>
                </a:path>
              </a:pathLst>
            </a:custGeom>
            <a:solidFill>
              <a:srgbClr val="007B3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7" name="Google Shape;34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494" y="11056080"/>
              <a:ext cx="167848" cy="158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02524" y="11065056"/>
              <a:ext cx="211059" cy="141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78428" y="11056385"/>
              <a:ext cx="165997" cy="157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33604" y="11065098"/>
              <a:ext cx="184476" cy="1424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1" name="Google Shape;35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40822" y="5021257"/>
            <a:ext cx="1610942" cy="15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"/>
          <p:cNvSpPr/>
          <p:nvPr/>
        </p:nvSpPr>
        <p:spPr>
          <a:xfrm>
            <a:off x="670140" y="998255"/>
            <a:ext cx="8194188" cy="3478578"/>
          </a:xfrm>
          <a:custGeom>
            <a:rect b="b" l="l" r="r" t="t"/>
            <a:pathLst>
              <a:path extrusionOk="0" h="5543550" w="15534005">
                <a:moveTo>
                  <a:pt x="15157035" y="0"/>
                </a:moveTo>
                <a:lnTo>
                  <a:pt x="376951" y="0"/>
                </a:lnTo>
                <a:lnTo>
                  <a:pt x="329668" y="2937"/>
                </a:lnTo>
                <a:lnTo>
                  <a:pt x="284137" y="11512"/>
                </a:lnTo>
                <a:lnTo>
                  <a:pt x="240712" y="25373"/>
                </a:lnTo>
                <a:lnTo>
                  <a:pt x="199746" y="44166"/>
                </a:lnTo>
                <a:lnTo>
                  <a:pt x="161592" y="67537"/>
                </a:lnTo>
                <a:lnTo>
                  <a:pt x="126604" y="95134"/>
                </a:lnTo>
                <a:lnTo>
                  <a:pt x="95134" y="126604"/>
                </a:lnTo>
                <a:lnTo>
                  <a:pt x="67537" y="161592"/>
                </a:lnTo>
                <a:lnTo>
                  <a:pt x="44166" y="199746"/>
                </a:lnTo>
                <a:lnTo>
                  <a:pt x="25373" y="240712"/>
                </a:lnTo>
                <a:lnTo>
                  <a:pt x="11512" y="284137"/>
                </a:lnTo>
                <a:lnTo>
                  <a:pt x="2937" y="329668"/>
                </a:lnTo>
                <a:lnTo>
                  <a:pt x="0" y="376951"/>
                </a:lnTo>
                <a:lnTo>
                  <a:pt x="0" y="5165978"/>
                </a:lnTo>
                <a:lnTo>
                  <a:pt x="2937" y="5213262"/>
                </a:lnTo>
                <a:lnTo>
                  <a:pt x="11512" y="5258793"/>
                </a:lnTo>
                <a:lnTo>
                  <a:pt x="25373" y="5302218"/>
                </a:lnTo>
                <a:lnTo>
                  <a:pt x="44166" y="5343184"/>
                </a:lnTo>
                <a:lnTo>
                  <a:pt x="67537" y="5381338"/>
                </a:lnTo>
                <a:lnTo>
                  <a:pt x="95134" y="5416326"/>
                </a:lnTo>
                <a:lnTo>
                  <a:pt x="126604" y="5447795"/>
                </a:lnTo>
                <a:lnTo>
                  <a:pt x="161592" y="5475392"/>
                </a:lnTo>
                <a:lnTo>
                  <a:pt x="199746" y="5498764"/>
                </a:lnTo>
                <a:lnTo>
                  <a:pt x="240712" y="5517557"/>
                </a:lnTo>
                <a:lnTo>
                  <a:pt x="284137" y="5531418"/>
                </a:lnTo>
                <a:lnTo>
                  <a:pt x="329668" y="5539993"/>
                </a:lnTo>
                <a:lnTo>
                  <a:pt x="376951" y="5542930"/>
                </a:lnTo>
                <a:lnTo>
                  <a:pt x="15157035" y="5542930"/>
                </a:lnTo>
                <a:lnTo>
                  <a:pt x="15204321" y="5539993"/>
                </a:lnTo>
                <a:lnTo>
                  <a:pt x="15249853" y="5531418"/>
                </a:lnTo>
                <a:lnTo>
                  <a:pt x="15293279" y="5517557"/>
                </a:lnTo>
                <a:lnTo>
                  <a:pt x="15334246" y="5498764"/>
                </a:lnTo>
                <a:lnTo>
                  <a:pt x="15372400" y="5475392"/>
                </a:lnTo>
                <a:lnTo>
                  <a:pt x="15407387" y="5447795"/>
                </a:lnTo>
                <a:lnTo>
                  <a:pt x="15438856" y="5416326"/>
                </a:lnTo>
                <a:lnTo>
                  <a:pt x="15466452" y="5381338"/>
                </a:lnTo>
                <a:lnTo>
                  <a:pt x="15489823" y="5343184"/>
                </a:lnTo>
                <a:lnTo>
                  <a:pt x="15508615" y="5302218"/>
                </a:lnTo>
                <a:lnTo>
                  <a:pt x="15522475" y="5258793"/>
                </a:lnTo>
                <a:lnTo>
                  <a:pt x="15531050" y="5213262"/>
                </a:lnTo>
                <a:lnTo>
                  <a:pt x="15533987" y="5165978"/>
                </a:lnTo>
                <a:lnTo>
                  <a:pt x="15533987" y="376951"/>
                </a:lnTo>
                <a:lnTo>
                  <a:pt x="15531050" y="329668"/>
                </a:lnTo>
                <a:lnTo>
                  <a:pt x="15522475" y="284137"/>
                </a:lnTo>
                <a:lnTo>
                  <a:pt x="15508615" y="240712"/>
                </a:lnTo>
                <a:lnTo>
                  <a:pt x="15489823" y="199746"/>
                </a:lnTo>
                <a:lnTo>
                  <a:pt x="15466452" y="161592"/>
                </a:lnTo>
                <a:lnTo>
                  <a:pt x="15438856" y="126604"/>
                </a:lnTo>
                <a:lnTo>
                  <a:pt x="15407387" y="95134"/>
                </a:lnTo>
                <a:lnTo>
                  <a:pt x="15372400" y="67537"/>
                </a:lnTo>
                <a:lnTo>
                  <a:pt x="15334246" y="44166"/>
                </a:lnTo>
                <a:lnTo>
                  <a:pt x="15293279" y="25373"/>
                </a:lnTo>
                <a:lnTo>
                  <a:pt x="15249853" y="11512"/>
                </a:lnTo>
                <a:lnTo>
                  <a:pt x="15204321" y="2937"/>
                </a:lnTo>
                <a:lnTo>
                  <a:pt x="151570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14"/>
          <p:cNvGrpSpPr/>
          <p:nvPr/>
        </p:nvGrpSpPr>
        <p:grpSpPr>
          <a:xfrm>
            <a:off x="2700" y="4980342"/>
            <a:ext cx="9140745" cy="160283"/>
            <a:chOff x="5936" y="10950619"/>
            <a:chExt cx="20098385" cy="352425"/>
          </a:xfrm>
        </p:grpSpPr>
        <p:sp>
          <p:nvSpPr>
            <p:cNvPr id="358" name="Google Shape;358;p14"/>
            <p:cNvSpPr/>
            <p:nvPr/>
          </p:nvSpPr>
          <p:spPr>
            <a:xfrm>
              <a:off x="5936" y="10950619"/>
              <a:ext cx="20098385" cy="352425"/>
            </a:xfrm>
            <a:custGeom>
              <a:rect b="b" l="l" r="r" t="t"/>
              <a:pathLst>
                <a:path extrusionOk="0" h="352425" w="20098385">
                  <a:moveTo>
                    <a:pt x="20098162" y="0"/>
                  </a:moveTo>
                  <a:lnTo>
                    <a:pt x="0" y="0"/>
                  </a:lnTo>
                  <a:lnTo>
                    <a:pt x="0" y="351999"/>
                  </a:lnTo>
                  <a:lnTo>
                    <a:pt x="20098162" y="351999"/>
                  </a:lnTo>
                  <a:lnTo>
                    <a:pt x="20098162" y="0"/>
                  </a:lnTo>
                  <a:close/>
                </a:path>
              </a:pathLst>
            </a:custGeom>
            <a:solidFill>
              <a:srgbClr val="007B3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9" name="Google Shape;35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494" y="11056080"/>
              <a:ext cx="167848" cy="158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02524" y="11065056"/>
              <a:ext cx="211059" cy="141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78428" y="11056385"/>
              <a:ext cx="165997" cy="157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33604" y="11065098"/>
              <a:ext cx="184476" cy="1424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14"/>
          <p:cNvSpPr txBox="1"/>
          <p:nvPr>
            <p:ph type="title"/>
          </p:nvPr>
        </p:nvSpPr>
        <p:spPr>
          <a:xfrm>
            <a:off x="296091" y="204580"/>
            <a:ext cx="85848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>
                <a:solidFill>
                  <a:srgbClr val="007B3C"/>
                </a:solidFill>
              </a:rPr>
              <a:t>Il valore educativo dell’orientamento </a:t>
            </a:r>
            <a:br>
              <a:rPr lang="it">
                <a:solidFill>
                  <a:srgbClr val="007B3C"/>
                </a:solidFill>
              </a:rPr>
            </a:br>
            <a:r>
              <a:rPr lang="it" sz="900">
                <a:solidFill>
                  <a:srgbClr val="007B3C"/>
                </a:solidFill>
              </a:rPr>
              <a:t>Linee guida per l’orientamento</a:t>
            </a:r>
            <a:br>
              <a:rPr lang="it" sz="3600"/>
            </a:br>
            <a:r>
              <a:rPr lang="it">
                <a:solidFill>
                  <a:srgbClr val="007B3C"/>
                </a:solidFill>
              </a:rPr>
              <a:t> </a:t>
            </a:r>
            <a:endParaRPr>
              <a:solidFill>
                <a:srgbClr val="007B3C"/>
              </a:solidFill>
            </a:endParaRPr>
          </a:p>
        </p:txBody>
      </p:sp>
      <p:sp>
        <p:nvSpPr>
          <p:cNvPr id="364" name="Google Shape;364;p14"/>
          <p:cNvSpPr txBox="1"/>
          <p:nvPr>
            <p:ph idx="11" type="ftr"/>
          </p:nvPr>
        </p:nvSpPr>
        <p:spPr>
          <a:xfrm>
            <a:off x="3800835" y="5012836"/>
            <a:ext cx="1542600" cy="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it"/>
              <a:t>PROMOZIONE DELLA SALUTE A SCUOLA</a:t>
            </a:r>
            <a:endParaRPr/>
          </a:p>
        </p:txBody>
      </p:sp>
      <p:sp>
        <p:nvSpPr>
          <p:cNvPr id="365" name="Google Shape;365;p14"/>
          <p:cNvSpPr txBox="1"/>
          <p:nvPr>
            <p:ph idx="10" type="dt"/>
          </p:nvPr>
        </p:nvSpPr>
        <p:spPr>
          <a:xfrm>
            <a:off x="187318" y="5021983"/>
            <a:ext cx="5052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it"/>
              <a:t>ats-insubria.it</a:t>
            </a:r>
            <a:endParaRPr/>
          </a:p>
        </p:txBody>
      </p:sp>
      <p:sp>
        <p:nvSpPr>
          <p:cNvPr id="366" name="Google Shape;366;p14"/>
          <p:cNvSpPr txBox="1"/>
          <p:nvPr/>
        </p:nvSpPr>
        <p:spPr>
          <a:xfrm>
            <a:off x="944326" y="1161268"/>
            <a:ext cx="7846800" cy="3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4.2 L’attività didattica in ottica orientativa è organizzata a partire dalle esperienze degli studenti, con il superamento della sola dimensione trasmissiva delle conoscenze e con la valorizzazione della </a:t>
            </a:r>
            <a:r>
              <a:rPr b="1" i="0" lang="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didattica laboratoriale</a:t>
            </a:r>
            <a:r>
              <a:rPr b="0" i="0" lang="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di tempi e spazi flessibili, e delle opportunità offerte dall’esercizio dell’autonomia.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4.3 L’orientamento inizia, sin dalla scuola dell’infanzia e primaria , quale sostegno alla </a:t>
            </a:r>
            <a:r>
              <a:rPr b="1" i="0" lang="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fiducia, all’autostima, all’impegno, alle motivazioni, al riconoscimento dei talenti e delle attitudini</a:t>
            </a:r>
            <a:r>
              <a:rPr b="0" i="0" lang="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favorendo anche il superamento delle difficoltà presenti nel processo di apprendimento. </a:t>
            </a:r>
            <a:endParaRPr b="0" i="0" sz="1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"/>
          <p:cNvSpPr/>
          <p:nvPr/>
        </p:nvSpPr>
        <p:spPr>
          <a:xfrm>
            <a:off x="145751" y="999882"/>
            <a:ext cx="8789676" cy="2093366"/>
          </a:xfrm>
          <a:custGeom>
            <a:rect b="b" l="l" r="r" t="t"/>
            <a:pathLst>
              <a:path extrusionOk="0" h="8722360" w="19317970">
                <a:moveTo>
                  <a:pt x="18940962" y="0"/>
                </a:moveTo>
                <a:lnTo>
                  <a:pt x="376951" y="0"/>
                </a:lnTo>
                <a:lnTo>
                  <a:pt x="329668" y="2937"/>
                </a:lnTo>
                <a:lnTo>
                  <a:pt x="284137" y="11512"/>
                </a:lnTo>
                <a:lnTo>
                  <a:pt x="240712" y="25373"/>
                </a:lnTo>
                <a:lnTo>
                  <a:pt x="199746" y="44166"/>
                </a:lnTo>
                <a:lnTo>
                  <a:pt x="161592" y="67537"/>
                </a:lnTo>
                <a:lnTo>
                  <a:pt x="126604" y="95134"/>
                </a:lnTo>
                <a:lnTo>
                  <a:pt x="95134" y="126604"/>
                </a:lnTo>
                <a:lnTo>
                  <a:pt x="67537" y="161592"/>
                </a:lnTo>
                <a:lnTo>
                  <a:pt x="44166" y="199746"/>
                </a:lnTo>
                <a:lnTo>
                  <a:pt x="25373" y="240712"/>
                </a:lnTo>
                <a:lnTo>
                  <a:pt x="11512" y="284137"/>
                </a:lnTo>
                <a:lnTo>
                  <a:pt x="2937" y="329668"/>
                </a:lnTo>
                <a:lnTo>
                  <a:pt x="0" y="376951"/>
                </a:lnTo>
                <a:lnTo>
                  <a:pt x="0" y="8345295"/>
                </a:lnTo>
                <a:lnTo>
                  <a:pt x="2937" y="8392579"/>
                </a:lnTo>
                <a:lnTo>
                  <a:pt x="11512" y="8438110"/>
                </a:lnTo>
                <a:lnTo>
                  <a:pt x="25373" y="8481535"/>
                </a:lnTo>
                <a:lnTo>
                  <a:pt x="44166" y="8522501"/>
                </a:lnTo>
                <a:lnTo>
                  <a:pt x="67537" y="8560655"/>
                </a:lnTo>
                <a:lnTo>
                  <a:pt x="95134" y="8595643"/>
                </a:lnTo>
                <a:lnTo>
                  <a:pt x="126604" y="8627112"/>
                </a:lnTo>
                <a:lnTo>
                  <a:pt x="161592" y="8654709"/>
                </a:lnTo>
                <a:lnTo>
                  <a:pt x="199746" y="8678081"/>
                </a:lnTo>
                <a:lnTo>
                  <a:pt x="240712" y="8696874"/>
                </a:lnTo>
                <a:lnTo>
                  <a:pt x="284137" y="8710734"/>
                </a:lnTo>
                <a:lnTo>
                  <a:pt x="329668" y="8719310"/>
                </a:lnTo>
                <a:lnTo>
                  <a:pt x="376951" y="8722247"/>
                </a:lnTo>
                <a:lnTo>
                  <a:pt x="18940962" y="8722247"/>
                </a:lnTo>
                <a:lnTo>
                  <a:pt x="18988248" y="8719310"/>
                </a:lnTo>
                <a:lnTo>
                  <a:pt x="19033780" y="8710734"/>
                </a:lnTo>
                <a:lnTo>
                  <a:pt x="19077206" y="8696874"/>
                </a:lnTo>
                <a:lnTo>
                  <a:pt x="19118172" y="8678081"/>
                </a:lnTo>
                <a:lnTo>
                  <a:pt x="19156326" y="8654709"/>
                </a:lnTo>
                <a:lnTo>
                  <a:pt x="19191314" y="8627112"/>
                </a:lnTo>
                <a:lnTo>
                  <a:pt x="19222783" y="8595643"/>
                </a:lnTo>
                <a:lnTo>
                  <a:pt x="19250379" y="8560655"/>
                </a:lnTo>
                <a:lnTo>
                  <a:pt x="19273750" y="8522501"/>
                </a:lnTo>
                <a:lnTo>
                  <a:pt x="19292542" y="8481535"/>
                </a:lnTo>
                <a:lnTo>
                  <a:pt x="19306402" y="8438110"/>
                </a:lnTo>
                <a:lnTo>
                  <a:pt x="19314977" y="8392579"/>
                </a:lnTo>
                <a:lnTo>
                  <a:pt x="19317914" y="8345295"/>
                </a:lnTo>
                <a:lnTo>
                  <a:pt x="19317914" y="376951"/>
                </a:lnTo>
                <a:lnTo>
                  <a:pt x="19314977" y="329668"/>
                </a:lnTo>
                <a:lnTo>
                  <a:pt x="19306402" y="284137"/>
                </a:lnTo>
                <a:lnTo>
                  <a:pt x="19292542" y="240712"/>
                </a:lnTo>
                <a:lnTo>
                  <a:pt x="19273750" y="199746"/>
                </a:lnTo>
                <a:lnTo>
                  <a:pt x="19250379" y="161592"/>
                </a:lnTo>
                <a:lnTo>
                  <a:pt x="19222783" y="126604"/>
                </a:lnTo>
                <a:lnTo>
                  <a:pt x="19191314" y="95134"/>
                </a:lnTo>
                <a:lnTo>
                  <a:pt x="19156326" y="67537"/>
                </a:lnTo>
                <a:lnTo>
                  <a:pt x="19118172" y="44166"/>
                </a:lnTo>
                <a:lnTo>
                  <a:pt x="19077206" y="25373"/>
                </a:lnTo>
                <a:lnTo>
                  <a:pt x="19033780" y="11512"/>
                </a:lnTo>
                <a:lnTo>
                  <a:pt x="18988248" y="2937"/>
                </a:lnTo>
                <a:lnTo>
                  <a:pt x="189409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facilita SCELTE CONSAPEVOLI nei percorsi di studio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contribuisce a RIDURRE LA DISPERSIONE SCOLASTICA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aiuta gli studenti a CONOSCERE SE STESSI, I PROPRI TALENTI, E IL CONTESTO CHE LI CIRCONDA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guida gli studenti verso un PROGETTO DI VITA CONSAPEVOLE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sng" cap="none" strike="noStrike">
              <a:solidFill>
                <a:srgbClr val="007B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" name="Google Shape;372;p15"/>
          <p:cNvGrpSpPr/>
          <p:nvPr/>
        </p:nvGrpSpPr>
        <p:grpSpPr>
          <a:xfrm>
            <a:off x="2700" y="4980342"/>
            <a:ext cx="9140745" cy="160283"/>
            <a:chOff x="5936" y="10950619"/>
            <a:chExt cx="20098385" cy="352425"/>
          </a:xfrm>
        </p:grpSpPr>
        <p:sp>
          <p:nvSpPr>
            <p:cNvPr id="373" name="Google Shape;373;p15"/>
            <p:cNvSpPr/>
            <p:nvPr/>
          </p:nvSpPr>
          <p:spPr>
            <a:xfrm>
              <a:off x="5936" y="10950619"/>
              <a:ext cx="20098385" cy="352425"/>
            </a:xfrm>
            <a:custGeom>
              <a:rect b="b" l="l" r="r" t="t"/>
              <a:pathLst>
                <a:path extrusionOk="0" h="352425" w="20098385">
                  <a:moveTo>
                    <a:pt x="20098162" y="0"/>
                  </a:moveTo>
                  <a:lnTo>
                    <a:pt x="0" y="0"/>
                  </a:lnTo>
                  <a:lnTo>
                    <a:pt x="0" y="351999"/>
                  </a:lnTo>
                  <a:lnTo>
                    <a:pt x="20098162" y="351999"/>
                  </a:lnTo>
                  <a:lnTo>
                    <a:pt x="20098162" y="0"/>
                  </a:lnTo>
                  <a:close/>
                </a:path>
              </a:pathLst>
            </a:custGeom>
            <a:solidFill>
              <a:srgbClr val="007B3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4" name="Google Shape;37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494" y="11056080"/>
              <a:ext cx="167848" cy="158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02524" y="11065056"/>
              <a:ext cx="211059" cy="141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78428" y="11056385"/>
              <a:ext cx="165997" cy="157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33604" y="11065098"/>
              <a:ext cx="184476" cy="1424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15"/>
          <p:cNvSpPr txBox="1"/>
          <p:nvPr>
            <p:ph type="title"/>
          </p:nvPr>
        </p:nvSpPr>
        <p:spPr>
          <a:xfrm>
            <a:off x="348118" y="338503"/>
            <a:ext cx="83817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>
                <a:solidFill>
                  <a:srgbClr val="007B3C"/>
                </a:solidFill>
              </a:rPr>
              <a:t>Orientamento</a:t>
            </a:r>
            <a:endParaRPr>
              <a:solidFill>
                <a:srgbClr val="007B3C"/>
              </a:solidFill>
            </a:endParaRPr>
          </a:p>
        </p:txBody>
      </p:sp>
      <p:sp>
        <p:nvSpPr>
          <p:cNvPr id="379" name="Google Shape;379;p15"/>
          <p:cNvSpPr txBox="1"/>
          <p:nvPr>
            <p:ph idx="11" type="ftr"/>
          </p:nvPr>
        </p:nvSpPr>
        <p:spPr>
          <a:xfrm>
            <a:off x="3800835" y="5012836"/>
            <a:ext cx="1542600" cy="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Helvetica Neue"/>
              <a:buNone/>
            </a:pPr>
            <a:r>
              <a:rPr b="0" i="0" lang="it" sz="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PROMOZIONE DELLA SALUTE A SCUOLA</a:t>
            </a:r>
            <a:endParaRPr/>
          </a:p>
        </p:txBody>
      </p:sp>
      <p:sp>
        <p:nvSpPr>
          <p:cNvPr id="380" name="Google Shape;380;p15"/>
          <p:cNvSpPr txBox="1"/>
          <p:nvPr>
            <p:ph idx="10" type="dt"/>
          </p:nvPr>
        </p:nvSpPr>
        <p:spPr>
          <a:xfrm>
            <a:off x="187318" y="5021983"/>
            <a:ext cx="5052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1" i="0" lang="it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ats-insubria.it</a:t>
            </a:r>
            <a:endParaRPr/>
          </a:p>
        </p:txBody>
      </p:sp>
      <p:sp>
        <p:nvSpPr>
          <p:cNvPr id="381" name="Google Shape;381;p15"/>
          <p:cNvSpPr/>
          <p:nvPr/>
        </p:nvSpPr>
        <p:spPr>
          <a:xfrm>
            <a:off x="327388" y="3228053"/>
            <a:ext cx="8600389" cy="1330041"/>
          </a:xfrm>
          <a:custGeom>
            <a:rect b="b" l="l" r="r" t="t"/>
            <a:pathLst>
              <a:path extrusionOk="0" h="7287895" w="11026140">
                <a:moveTo>
                  <a:pt x="10648890" y="0"/>
                </a:moveTo>
                <a:lnTo>
                  <a:pt x="376951" y="0"/>
                </a:lnTo>
                <a:lnTo>
                  <a:pt x="329668" y="2937"/>
                </a:lnTo>
                <a:lnTo>
                  <a:pt x="284137" y="11512"/>
                </a:lnTo>
                <a:lnTo>
                  <a:pt x="240712" y="25373"/>
                </a:lnTo>
                <a:lnTo>
                  <a:pt x="199746" y="44166"/>
                </a:lnTo>
                <a:lnTo>
                  <a:pt x="161592" y="67537"/>
                </a:lnTo>
                <a:lnTo>
                  <a:pt x="126604" y="95134"/>
                </a:lnTo>
                <a:lnTo>
                  <a:pt x="95134" y="126604"/>
                </a:lnTo>
                <a:lnTo>
                  <a:pt x="67537" y="161592"/>
                </a:lnTo>
                <a:lnTo>
                  <a:pt x="44166" y="199746"/>
                </a:lnTo>
                <a:lnTo>
                  <a:pt x="25373" y="240712"/>
                </a:lnTo>
                <a:lnTo>
                  <a:pt x="11512" y="284137"/>
                </a:lnTo>
                <a:lnTo>
                  <a:pt x="2937" y="329668"/>
                </a:lnTo>
                <a:lnTo>
                  <a:pt x="0" y="376951"/>
                </a:lnTo>
                <a:lnTo>
                  <a:pt x="0" y="6910784"/>
                </a:lnTo>
                <a:lnTo>
                  <a:pt x="2937" y="6958067"/>
                </a:lnTo>
                <a:lnTo>
                  <a:pt x="11512" y="7003598"/>
                </a:lnTo>
                <a:lnTo>
                  <a:pt x="25373" y="7047024"/>
                </a:lnTo>
                <a:lnTo>
                  <a:pt x="44166" y="7087990"/>
                </a:lnTo>
                <a:lnTo>
                  <a:pt x="67537" y="7126143"/>
                </a:lnTo>
                <a:lnTo>
                  <a:pt x="95134" y="7161132"/>
                </a:lnTo>
                <a:lnTo>
                  <a:pt x="126604" y="7192601"/>
                </a:lnTo>
                <a:lnTo>
                  <a:pt x="161592" y="7220198"/>
                </a:lnTo>
                <a:lnTo>
                  <a:pt x="199746" y="7243569"/>
                </a:lnTo>
                <a:lnTo>
                  <a:pt x="240712" y="7262362"/>
                </a:lnTo>
                <a:lnTo>
                  <a:pt x="284137" y="7276223"/>
                </a:lnTo>
                <a:lnTo>
                  <a:pt x="329668" y="7284799"/>
                </a:lnTo>
                <a:lnTo>
                  <a:pt x="376951" y="7287736"/>
                </a:lnTo>
                <a:lnTo>
                  <a:pt x="10648890" y="7287736"/>
                </a:lnTo>
                <a:lnTo>
                  <a:pt x="10696173" y="7284799"/>
                </a:lnTo>
                <a:lnTo>
                  <a:pt x="10741704" y="7276223"/>
                </a:lnTo>
                <a:lnTo>
                  <a:pt x="10785130" y="7262362"/>
                </a:lnTo>
                <a:lnTo>
                  <a:pt x="10826096" y="7243569"/>
                </a:lnTo>
                <a:lnTo>
                  <a:pt x="10864249" y="7220198"/>
                </a:lnTo>
                <a:lnTo>
                  <a:pt x="10899238" y="7192601"/>
                </a:lnTo>
                <a:lnTo>
                  <a:pt x="10930707" y="7161132"/>
                </a:lnTo>
                <a:lnTo>
                  <a:pt x="10958304" y="7126143"/>
                </a:lnTo>
                <a:lnTo>
                  <a:pt x="10981675" y="7087990"/>
                </a:lnTo>
                <a:lnTo>
                  <a:pt x="11000468" y="7047024"/>
                </a:lnTo>
                <a:lnTo>
                  <a:pt x="11014329" y="7003598"/>
                </a:lnTo>
                <a:lnTo>
                  <a:pt x="11022905" y="6958067"/>
                </a:lnTo>
                <a:lnTo>
                  <a:pt x="11025842" y="6910784"/>
                </a:lnTo>
                <a:lnTo>
                  <a:pt x="11025842" y="376951"/>
                </a:lnTo>
                <a:lnTo>
                  <a:pt x="11022905" y="329668"/>
                </a:lnTo>
                <a:lnTo>
                  <a:pt x="11014329" y="284137"/>
                </a:lnTo>
                <a:lnTo>
                  <a:pt x="11000468" y="240712"/>
                </a:lnTo>
                <a:lnTo>
                  <a:pt x="10981675" y="199746"/>
                </a:lnTo>
                <a:lnTo>
                  <a:pt x="10958304" y="161592"/>
                </a:lnTo>
                <a:lnTo>
                  <a:pt x="10930707" y="126604"/>
                </a:lnTo>
                <a:lnTo>
                  <a:pt x="10899238" y="95134"/>
                </a:lnTo>
                <a:lnTo>
                  <a:pt x="10864249" y="67537"/>
                </a:lnTo>
                <a:lnTo>
                  <a:pt x="10826096" y="44166"/>
                </a:lnTo>
                <a:lnTo>
                  <a:pt x="10785130" y="25373"/>
                </a:lnTo>
                <a:lnTo>
                  <a:pt x="10741704" y="11512"/>
                </a:lnTo>
                <a:lnTo>
                  <a:pt x="10696173" y="2937"/>
                </a:lnTo>
                <a:lnTo>
                  <a:pt x="10648890" y="0"/>
                </a:lnTo>
                <a:close/>
              </a:path>
            </a:pathLst>
          </a:custGeom>
          <a:solidFill>
            <a:srgbClr val="E8944F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COMPETENZE CHIAVE PER L’ORIENTAMENTO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IMPARARE A IMPARARE                     COMPETENZA IMPRENDITORIALE           COMPETENZE 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SOCIALI E CIVICHE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5"/>
          <p:cNvSpPr/>
          <p:nvPr/>
        </p:nvSpPr>
        <p:spPr>
          <a:xfrm rot="5400000">
            <a:off x="4418476" y="3549770"/>
            <a:ext cx="240900" cy="24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5"/>
          <p:cNvSpPr/>
          <p:nvPr/>
        </p:nvSpPr>
        <p:spPr>
          <a:xfrm rot="8069739">
            <a:off x="2215115" y="3599484"/>
            <a:ext cx="240991" cy="2426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5"/>
          <p:cNvSpPr/>
          <p:nvPr/>
        </p:nvSpPr>
        <p:spPr>
          <a:xfrm rot="2799924">
            <a:off x="6703283" y="3572921"/>
            <a:ext cx="240872" cy="24256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/>
          <p:nvPr/>
        </p:nvSpPr>
        <p:spPr>
          <a:xfrm>
            <a:off x="4957565" y="1442936"/>
            <a:ext cx="3795030" cy="2611045"/>
          </a:xfrm>
          <a:custGeom>
            <a:rect b="b" l="l" r="r" t="t"/>
            <a:pathLst>
              <a:path extrusionOk="0" h="5301615" w="8340725">
                <a:moveTo>
                  <a:pt x="7963150" y="0"/>
                </a:moveTo>
                <a:lnTo>
                  <a:pt x="376951" y="0"/>
                </a:lnTo>
                <a:lnTo>
                  <a:pt x="329668" y="2937"/>
                </a:lnTo>
                <a:lnTo>
                  <a:pt x="284137" y="11512"/>
                </a:lnTo>
                <a:lnTo>
                  <a:pt x="240712" y="25373"/>
                </a:lnTo>
                <a:lnTo>
                  <a:pt x="199746" y="44166"/>
                </a:lnTo>
                <a:lnTo>
                  <a:pt x="161592" y="67537"/>
                </a:lnTo>
                <a:lnTo>
                  <a:pt x="126604" y="95134"/>
                </a:lnTo>
                <a:lnTo>
                  <a:pt x="95134" y="126604"/>
                </a:lnTo>
                <a:lnTo>
                  <a:pt x="67537" y="161592"/>
                </a:lnTo>
                <a:lnTo>
                  <a:pt x="44166" y="199746"/>
                </a:lnTo>
                <a:lnTo>
                  <a:pt x="25373" y="240712"/>
                </a:lnTo>
                <a:lnTo>
                  <a:pt x="11512" y="284137"/>
                </a:lnTo>
                <a:lnTo>
                  <a:pt x="2937" y="329668"/>
                </a:lnTo>
                <a:lnTo>
                  <a:pt x="0" y="376951"/>
                </a:lnTo>
                <a:lnTo>
                  <a:pt x="0" y="4924237"/>
                </a:lnTo>
                <a:lnTo>
                  <a:pt x="2937" y="4971521"/>
                </a:lnTo>
                <a:lnTo>
                  <a:pt x="11512" y="5017052"/>
                </a:lnTo>
                <a:lnTo>
                  <a:pt x="25373" y="5060477"/>
                </a:lnTo>
                <a:lnTo>
                  <a:pt x="44166" y="5101443"/>
                </a:lnTo>
                <a:lnTo>
                  <a:pt x="67537" y="5139597"/>
                </a:lnTo>
                <a:lnTo>
                  <a:pt x="95134" y="5174585"/>
                </a:lnTo>
                <a:lnTo>
                  <a:pt x="126604" y="5206054"/>
                </a:lnTo>
                <a:lnTo>
                  <a:pt x="161592" y="5233651"/>
                </a:lnTo>
                <a:lnTo>
                  <a:pt x="199746" y="5257023"/>
                </a:lnTo>
                <a:lnTo>
                  <a:pt x="240712" y="5275815"/>
                </a:lnTo>
                <a:lnTo>
                  <a:pt x="284137" y="5289676"/>
                </a:lnTo>
                <a:lnTo>
                  <a:pt x="329668" y="5298252"/>
                </a:lnTo>
                <a:lnTo>
                  <a:pt x="376951" y="5301189"/>
                </a:lnTo>
                <a:lnTo>
                  <a:pt x="7963150" y="5301189"/>
                </a:lnTo>
                <a:lnTo>
                  <a:pt x="8010433" y="5298252"/>
                </a:lnTo>
                <a:lnTo>
                  <a:pt x="8055964" y="5289676"/>
                </a:lnTo>
                <a:lnTo>
                  <a:pt x="8099389" y="5275815"/>
                </a:lnTo>
                <a:lnTo>
                  <a:pt x="8140356" y="5257023"/>
                </a:lnTo>
                <a:lnTo>
                  <a:pt x="8178509" y="5233651"/>
                </a:lnTo>
                <a:lnTo>
                  <a:pt x="8213497" y="5206054"/>
                </a:lnTo>
                <a:lnTo>
                  <a:pt x="8244967" y="5174585"/>
                </a:lnTo>
                <a:lnTo>
                  <a:pt x="8272564" y="5139597"/>
                </a:lnTo>
                <a:lnTo>
                  <a:pt x="8295935" y="5101443"/>
                </a:lnTo>
                <a:lnTo>
                  <a:pt x="8314728" y="5060477"/>
                </a:lnTo>
                <a:lnTo>
                  <a:pt x="8328589" y="5017052"/>
                </a:lnTo>
                <a:lnTo>
                  <a:pt x="8337165" y="4971521"/>
                </a:lnTo>
                <a:lnTo>
                  <a:pt x="8340102" y="4924237"/>
                </a:lnTo>
                <a:lnTo>
                  <a:pt x="8340102" y="376951"/>
                </a:lnTo>
                <a:lnTo>
                  <a:pt x="8337165" y="329668"/>
                </a:lnTo>
                <a:lnTo>
                  <a:pt x="8328589" y="284137"/>
                </a:lnTo>
                <a:lnTo>
                  <a:pt x="8314728" y="240712"/>
                </a:lnTo>
                <a:lnTo>
                  <a:pt x="8295935" y="199746"/>
                </a:lnTo>
                <a:lnTo>
                  <a:pt x="8272564" y="161592"/>
                </a:lnTo>
                <a:lnTo>
                  <a:pt x="8244967" y="126604"/>
                </a:lnTo>
                <a:lnTo>
                  <a:pt x="8213497" y="95134"/>
                </a:lnTo>
                <a:lnTo>
                  <a:pt x="8178509" y="67537"/>
                </a:lnTo>
                <a:lnTo>
                  <a:pt x="8140356" y="44166"/>
                </a:lnTo>
                <a:lnTo>
                  <a:pt x="8099389" y="25373"/>
                </a:lnTo>
                <a:lnTo>
                  <a:pt x="8055964" y="11512"/>
                </a:lnTo>
                <a:lnTo>
                  <a:pt x="8010433" y="2937"/>
                </a:lnTo>
                <a:lnTo>
                  <a:pt x="796315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371081" y="1442936"/>
            <a:ext cx="3795030" cy="2412235"/>
          </a:xfrm>
          <a:custGeom>
            <a:rect b="b" l="l" r="r" t="t"/>
            <a:pathLst>
              <a:path extrusionOk="0" h="5301615" w="8340725">
                <a:moveTo>
                  <a:pt x="7963150" y="0"/>
                </a:moveTo>
                <a:lnTo>
                  <a:pt x="376951" y="0"/>
                </a:lnTo>
                <a:lnTo>
                  <a:pt x="329668" y="2937"/>
                </a:lnTo>
                <a:lnTo>
                  <a:pt x="284137" y="11512"/>
                </a:lnTo>
                <a:lnTo>
                  <a:pt x="240712" y="25373"/>
                </a:lnTo>
                <a:lnTo>
                  <a:pt x="199746" y="44166"/>
                </a:lnTo>
                <a:lnTo>
                  <a:pt x="161592" y="67537"/>
                </a:lnTo>
                <a:lnTo>
                  <a:pt x="126604" y="95134"/>
                </a:lnTo>
                <a:lnTo>
                  <a:pt x="95134" y="126604"/>
                </a:lnTo>
                <a:lnTo>
                  <a:pt x="67537" y="161592"/>
                </a:lnTo>
                <a:lnTo>
                  <a:pt x="44166" y="199746"/>
                </a:lnTo>
                <a:lnTo>
                  <a:pt x="25373" y="240712"/>
                </a:lnTo>
                <a:lnTo>
                  <a:pt x="11512" y="284137"/>
                </a:lnTo>
                <a:lnTo>
                  <a:pt x="2937" y="329668"/>
                </a:lnTo>
                <a:lnTo>
                  <a:pt x="0" y="376951"/>
                </a:lnTo>
                <a:lnTo>
                  <a:pt x="0" y="4924237"/>
                </a:lnTo>
                <a:lnTo>
                  <a:pt x="2937" y="4971521"/>
                </a:lnTo>
                <a:lnTo>
                  <a:pt x="11512" y="5017052"/>
                </a:lnTo>
                <a:lnTo>
                  <a:pt x="25373" y="5060477"/>
                </a:lnTo>
                <a:lnTo>
                  <a:pt x="44166" y="5101443"/>
                </a:lnTo>
                <a:lnTo>
                  <a:pt x="67537" y="5139597"/>
                </a:lnTo>
                <a:lnTo>
                  <a:pt x="95134" y="5174585"/>
                </a:lnTo>
                <a:lnTo>
                  <a:pt x="126604" y="5206054"/>
                </a:lnTo>
                <a:lnTo>
                  <a:pt x="161592" y="5233651"/>
                </a:lnTo>
                <a:lnTo>
                  <a:pt x="199746" y="5257023"/>
                </a:lnTo>
                <a:lnTo>
                  <a:pt x="240712" y="5275815"/>
                </a:lnTo>
                <a:lnTo>
                  <a:pt x="284137" y="5289676"/>
                </a:lnTo>
                <a:lnTo>
                  <a:pt x="329668" y="5298252"/>
                </a:lnTo>
                <a:lnTo>
                  <a:pt x="376951" y="5301189"/>
                </a:lnTo>
                <a:lnTo>
                  <a:pt x="7963150" y="5301189"/>
                </a:lnTo>
                <a:lnTo>
                  <a:pt x="8010433" y="5298252"/>
                </a:lnTo>
                <a:lnTo>
                  <a:pt x="8055964" y="5289676"/>
                </a:lnTo>
                <a:lnTo>
                  <a:pt x="8099389" y="5275815"/>
                </a:lnTo>
                <a:lnTo>
                  <a:pt x="8140356" y="5257023"/>
                </a:lnTo>
                <a:lnTo>
                  <a:pt x="8178509" y="5233651"/>
                </a:lnTo>
                <a:lnTo>
                  <a:pt x="8213497" y="5206054"/>
                </a:lnTo>
                <a:lnTo>
                  <a:pt x="8244967" y="5174585"/>
                </a:lnTo>
                <a:lnTo>
                  <a:pt x="8272564" y="5139597"/>
                </a:lnTo>
                <a:lnTo>
                  <a:pt x="8295935" y="5101443"/>
                </a:lnTo>
                <a:lnTo>
                  <a:pt x="8314728" y="5060477"/>
                </a:lnTo>
                <a:lnTo>
                  <a:pt x="8328589" y="5017052"/>
                </a:lnTo>
                <a:lnTo>
                  <a:pt x="8337165" y="4971521"/>
                </a:lnTo>
                <a:lnTo>
                  <a:pt x="8340102" y="4924237"/>
                </a:lnTo>
                <a:lnTo>
                  <a:pt x="8340102" y="376951"/>
                </a:lnTo>
                <a:lnTo>
                  <a:pt x="8337165" y="329668"/>
                </a:lnTo>
                <a:lnTo>
                  <a:pt x="8328589" y="284137"/>
                </a:lnTo>
                <a:lnTo>
                  <a:pt x="8314728" y="240712"/>
                </a:lnTo>
                <a:lnTo>
                  <a:pt x="8295935" y="199746"/>
                </a:lnTo>
                <a:lnTo>
                  <a:pt x="8272564" y="161592"/>
                </a:lnTo>
                <a:lnTo>
                  <a:pt x="8244967" y="126604"/>
                </a:lnTo>
                <a:lnTo>
                  <a:pt x="8213497" y="95134"/>
                </a:lnTo>
                <a:lnTo>
                  <a:pt x="8178509" y="67537"/>
                </a:lnTo>
                <a:lnTo>
                  <a:pt x="8140356" y="44166"/>
                </a:lnTo>
                <a:lnTo>
                  <a:pt x="8099389" y="25373"/>
                </a:lnTo>
                <a:lnTo>
                  <a:pt x="8055964" y="11512"/>
                </a:lnTo>
                <a:lnTo>
                  <a:pt x="8010433" y="2937"/>
                </a:lnTo>
                <a:lnTo>
                  <a:pt x="7963150" y="0"/>
                </a:lnTo>
                <a:close/>
              </a:path>
            </a:pathLst>
          </a:custGeom>
          <a:solidFill>
            <a:srgbClr val="E8944F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6"/>
          <p:cNvSpPr txBox="1"/>
          <p:nvPr>
            <p:ph type="title"/>
          </p:nvPr>
        </p:nvSpPr>
        <p:spPr>
          <a:xfrm>
            <a:off x="365305" y="285510"/>
            <a:ext cx="81777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>
                <a:solidFill>
                  <a:srgbClr val="007B3C"/>
                </a:solidFill>
              </a:rPr>
              <a:t>Integrazione e sostenibilità</a:t>
            </a:r>
            <a:endParaRPr>
              <a:solidFill>
                <a:srgbClr val="007B3C"/>
              </a:solidFill>
            </a:endParaRPr>
          </a:p>
        </p:txBody>
      </p:sp>
      <p:sp>
        <p:nvSpPr>
          <p:cNvPr id="392" name="Google Shape;392;p16"/>
          <p:cNvSpPr txBox="1"/>
          <p:nvPr/>
        </p:nvSpPr>
        <p:spPr>
          <a:xfrm>
            <a:off x="5338901" y="1570797"/>
            <a:ext cx="3413700" cy="2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Integrare le proposte,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questo caso di PREVENZIONE, ORIENTAMENTO, ED CIVICA  a monte quando possibile  potrebbe contribuire a  renderle maggiormente  sostenibili?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6"/>
          <p:cNvSpPr txBox="1"/>
          <p:nvPr/>
        </p:nvSpPr>
        <p:spPr>
          <a:xfrm>
            <a:off x="692521" y="1722148"/>
            <a:ext cx="2880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scuole, i dirigenti, i docenti referenti delle diverse aree riportano un vissuto di  fatica, si sentono sommersi da  richieste e proposte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3995738" y="2100077"/>
            <a:ext cx="1095892" cy="914736"/>
          </a:xfrm>
          <a:custGeom>
            <a:rect b="b" l="l" r="r" t="t"/>
            <a:pathLst>
              <a:path extrusionOk="0" h="2010409" w="2408554">
                <a:moveTo>
                  <a:pt x="1406658" y="0"/>
                </a:moveTo>
                <a:lnTo>
                  <a:pt x="1406658" y="417348"/>
                </a:lnTo>
                <a:lnTo>
                  <a:pt x="0" y="417348"/>
                </a:lnTo>
                <a:lnTo>
                  <a:pt x="0" y="1593061"/>
                </a:lnTo>
                <a:lnTo>
                  <a:pt x="1406658" y="1593061"/>
                </a:lnTo>
                <a:lnTo>
                  <a:pt x="1406658" y="2010409"/>
                </a:lnTo>
                <a:lnTo>
                  <a:pt x="2408303" y="1005204"/>
                </a:lnTo>
                <a:lnTo>
                  <a:pt x="1406658" y="0"/>
                </a:lnTo>
                <a:close/>
              </a:path>
            </a:pathLst>
          </a:custGeom>
          <a:solidFill>
            <a:srgbClr val="E8944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16"/>
          <p:cNvGrpSpPr/>
          <p:nvPr/>
        </p:nvGrpSpPr>
        <p:grpSpPr>
          <a:xfrm>
            <a:off x="2700" y="4980342"/>
            <a:ext cx="9140745" cy="160283"/>
            <a:chOff x="5936" y="10950619"/>
            <a:chExt cx="20098385" cy="352425"/>
          </a:xfrm>
        </p:grpSpPr>
        <p:sp>
          <p:nvSpPr>
            <p:cNvPr id="396" name="Google Shape;396;p16"/>
            <p:cNvSpPr/>
            <p:nvPr/>
          </p:nvSpPr>
          <p:spPr>
            <a:xfrm>
              <a:off x="5936" y="10950619"/>
              <a:ext cx="20098385" cy="352425"/>
            </a:xfrm>
            <a:custGeom>
              <a:rect b="b" l="l" r="r" t="t"/>
              <a:pathLst>
                <a:path extrusionOk="0" h="352425" w="20098385">
                  <a:moveTo>
                    <a:pt x="20098162" y="0"/>
                  </a:moveTo>
                  <a:lnTo>
                    <a:pt x="0" y="0"/>
                  </a:lnTo>
                  <a:lnTo>
                    <a:pt x="0" y="351999"/>
                  </a:lnTo>
                  <a:lnTo>
                    <a:pt x="20098162" y="351999"/>
                  </a:lnTo>
                  <a:lnTo>
                    <a:pt x="20098162" y="0"/>
                  </a:lnTo>
                  <a:close/>
                </a:path>
              </a:pathLst>
            </a:custGeom>
            <a:solidFill>
              <a:srgbClr val="007B3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7" name="Google Shape;39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494" y="11056080"/>
              <a:ext cx="167848" cy="158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02524" y="11065056"/>
              <a:ext cx="211059" cy="141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78428" y="11056385"/>
              <a:ext cx="165997" cy="157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33604" y="11065098"/>
              <a:ext cx="184476" cy="1424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756" y="177468"/>
            <a:ext cx="6480496" cy="425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7872" y="4985456"/>
            <a:ext cx="1610942" cy="158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/>
          <p:nvPr>
            <p:ph type="title"/>
          </p:nvPr>
        </p:nvSpPr>
        <p:spPr>
          <a:xfrm>
            <a:off x="309025" y="223625"/>
            <a:ext cx="8387400" cy="47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/>
              <a:t>Per approfondimenti: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>
                <a:solidFill>
                  <a:srgbClr val="000000"/>
                </a:solidFill>
              </a:rPr>
              <a:t>katia.cattaneo@scuola.istruzione.it</a:t>
            </a:r>
            <a:br>
              <a:rPr lang="it"/>
            </a:br>
            <a:br>
              <a:rPr lang="it"/>
            </a:br>
            <a:r>
              <a:rPr lang="it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impagliazzol@ats-insubria.it</a:t>
            </a:r>
            <a:br>
              <a:rPr lang="it">
                <a:solidFill>
                  <a:srgbClr val="000000"/>
                </a:solidFill>
              </a:rPr>
            </a:br>
            <a:br>
              <a:rPr lang="it">
                <a:solidFill>
                  <a:srgbClr val="000000"/>
                </a:solidFill>
              </a:rPr>
            </a:br>
            <a:r>
              <a:rPr lang="it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promosalutevarese@ats-insubria.it</a:t>
            </a:r>
            <a:br>
              <a:rPr lang="it"/>
            </a:br>
            <a:br>
              <a:rPr lang="it"/>
            </a:br>
            <a:r>
              <a:rPr lang="it"/>
              <a:t>SUL SITO DI ATS SEZIONE DEDICATA</a:t>
            </a:r>
            <a:endParaRPr/>
          </a:p>
        </p:txBody>
      </p:sp>
      <p:sp>
        <p:nvSpPr>
          <p:cNvPr id="412" name="Google Shape;412;p18"/>
          <p:cNvSpPr txBox="1"/>
          <p:nvPr>
            <p:ph idx="11" type="ftr"/>
          </p:nvPr>
        </p:nvSpPr>
        <p:spPr>
          <a:xfrm>
            <a:off x="3800835" y="5012836"/>
            <a:ext cx="1542600" cy="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it"/>
              <a:t>PROMOZIONE DELLA SALUTE A SCUOLA</a:t>
            </a:r>
            <a:endParaRPr/>
          </a:p>
        </p:txBody>
      </p:sp>
      <p:sp>
        <p:nvSpPr>
          <p:cNvPr id="413" name="Google Shape;413;p18"/>
          <p:cNvSpPr txBox="1"/>
          <p:nvPr>
            <p:ph idx="10" type="dt"/>
          </p:nvPr>
        </p:nvSpPr>
        <p:spPr>
          <a:xfrm>
            <a:off x="187318" y="5021983"/>
            <a:ext cx="5052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it"/>
              <a:t>ats-insubria.it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g329a1601267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51885"/>
            <a:ext cx="9144000" cy="19273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329a1601267_0_86"/>
          <p:cNvSpPr/>
          <p:nvPr/>
        </p:nvSpPr>
        <p:spPr>
          <a:xfrm>
            <a:off x="247423" y="79360"/>
            <a:ext cx="47214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C96"/>
              </a:buClr>
              <a:buSzPts val="3300"/>
              <a:buFont typeface="Play"/>
              <a:buNone/>
            </a:pPr>
            <a:r>
              <a:rPr b="1" i="0" lang="it" sz="3300" u="none" cap="none" strike="noStrike">
                <a:solidFill>
                  <a:srgbClr val="1E5C96"/>
                </a:solidFill>
                <a:latin typeface="Play"/>
                <a:ea typeface="Play"/>
                <a:cs typeface="Play"/>
                <a:sym typeface="Play"/>
              </a:rPr>
              <a:t>Pause attive</a:t>
            </a:r>
            <a:endParaRPr b="1" i="0" sz="3300" u="none" cap="none" strike="noStrike">
              <a:solidFill>
                <a:srgbClr val="1E5C9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20" name="Google Shape;420;g329a1601267_0_86"/>
          <p:cNvSpPr/>
          <p:nvPr/>
        </p:nvSpPr>
        <p:spPr>
          <a:xfrm>
            <a:off x="244549" y="1174948"/>
            <a:ext cx="4529700" cy="3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it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it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pausa attiva</a:t>
            </a:r>
            <a:r>
              <a:rPr b="0" i="0" lang="it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consiste in un spazio di qualche minuto in cui promuovere il movimento attraverso modalità differenti, in modo da “spezzare” la posizione statica e dare la possibilità al nostro corpo di ossigenarsi, favorendo la circolazione sanguigna, recuperando anche energia mentale per riprendere le lezioni.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it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importante: </a:t>
            </a:r>
            <a:endParaRPr sz="1100"/>
          </a:p>
          <a:p>
            <a:pPr indent="-209550" lvl="0" marL="2159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b="0" i="0" lang="it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Condividere le buone pratiche con</a:t>
            </a:r>
            <a:r>
              <a:rPr b="1" i="0" lang="it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tutto il Consiglio di classe;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b="0" i="0" lang="it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Inserire questi momenti di movimento nella quotidianità della mattinata didattica.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g329a1601267_0_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0699" y="-3687"/>
            <a:ext cx="3605955" cy="4962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Area Promozione di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 corretti stili di vita e sicurezza a scuola</a:t>
            </a:r>
            <a:endParaRPr/>
          </a:p>
        </p:txBody>
      </p:sp>
      <p:sp>
        <p:nvSpPr>
          <p:cNvPr id="199" name="Google Shape;199;p2"/>
          <p:cNvSpPr txBox="1"/>
          <p:nvPr>
            <p:ph idx="1" type="body"/>
          </p:nvPr>
        </p:nvSpPr>
        <p:spPr>
          <a:xfrm>
            <a:off x="60425" y="1698625"/>
            <a:ext cx="82221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it" sz="7200"/>
              <a:t>SPORT</a:t>
            </a:r>
            <a:endParaRPr b="1" sz="7200"/>
          </a:p>
          <a:p>
            <a:pPr indent="-33296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it" sz="6573"/>
              <a:t>gestione Campionati Studenteschi - </a:t>
            </a:r>
            <a:r>
              <a:rPr lang="it" sz="6573" u="sng">
                <a:solidFill>
                  <a:schemeClr val="hlink"/>
                </a:solidFill>
                <a:hlinkClick r:id="rId3"/>
              </a:rPr>
              <a:t>foglio note</a:t>
            </a:r>
            <a:endParaRPr sz="6573"/>
          </a:p>
          <a:p>
            <a:pPr indent="-33296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it" sz="6573"/>
              <a:t>supporto a Sport e Salute per Progetti SA </a:t>
            </a:r>
            <a:r>
              <a:rPr b="1" lang="it" sz="6573"/>
              <a:t>Kids</a:t>
            </a:r>
            <a:r>
              <a:rPr lang="it" sz="6573"/>
              <a:t>, SA </a:t>
            </a:r>
            <a:r>
              <a:rPr b="1" lang="it" sz="6573"/>
              <a:t>Junior </a:t>
            </a:r>
            <a:r>
              <a:rPr lang="it" sz="6573"/>
              <a:t>e SA </a:t>
            </a:r>
            <a:r>
              <a:rPr b="1" lang="it" sz="6573"/>
              <a:t>Infanzia</a:t>
            </a:r>
            <a:endParaRPr b="1" sz="6573"/>
          </a:p>
          <a:p>
            <a:pPr indent="-33296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it" sz="6573"/>
              <a:t>supporto/ gestione a </a:t>
            </a:r>
            <a:r>
              <a:rPr b="1" lang="it" sz="6573" u="sng">
                <a:solidFill>
                  <a:schemeClr val="hlink"/>
                </a:solidFill>
                <a:hlinkClick r:id="rId4"/>
              </a:rPr>
              <a:t>Varese Basket School Cup</a:t>
            </a:r>
            <a:r>
              <a:rPr lang="it" sz="6573"/>
              <a:t> Sc. Sec. di I e II grado</a:t>
            </a:r>
            <a:endParaRPr sz="6573"/>
          </a:p>
          <a:p>
            <a:pPr indent="-33296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it" sz="6573"/>
              <a:t>supporto a attività legate a Progetti MIM:</a:t>
            </a:r>
            <a:endParaRPr sz="6573"/>
          </a:p>
          <a:p>
            <a:pPr indent="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9539"/>
              <a:buNone/>
            </a:pPr>
            <a:r>
              <a:rPr lang="it" sz="6573"/>
              <a:t>fondazione </a:t>
            </a:r>
            <a:r>
              <a:rPr b="1" lang="it" sz="6573"/>
              <a:t>Milano-Cortina </a:t>
            </a:r>
            <a:r>
              <a:rPr lang="it" sz="6573"/>
              <a:t>- tappa Coppa del Mondo </a:t>
            </a:r>
            <a:r>
              <a:rPr b="1" lang="it" sz="6573"/>
              <a:t>Canottaggio </a:t>
            </a:r>
            <a:r>
              <a:rPr lang="it" sz="6573"/>
              <a:t>                                               campionati del mondo master </a:t>
            </a:r>
            <a:r>
              <a:rPr b="1" lang="it" sz="6573"/>
              <a:t>Ciclocross - Tennis</a:t>
            </a:r>
            <a:endParaRPr b="1" sz="6573"/>
          </a:p>
          <a:p>
            <a:pPr indent="-33296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it" sz="6573"/>
              <a:t>supporto a progetti di PCTO legati all’area sportiva</a:t>
            </a:r>
            <a:endParaRPr sz="6573"/>
          </a:p>
          <a:p>
            <a:pPr indent="-33296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it" sz="6573"/>
              <a:t>promozione di corsi di formazione per i docenti ED. Motoria</a:t>
            </a:r>
            <a:endParaRPr sz="6573"/>
          </a:p>
        </p:txBody>
      </p:sp>
      <p:sp>
        <p:nvSpPr>
          <p:cNvPr id="200" name="Google Shape;200;p2"/>
          <p:cNvSpPr txBox="1"/>
          <p:nvPr/>
        </p:nvSpPr>
        <p:spPr>
          <a:xfrm>
            <a:off x="4985100" y="0"/>
            <a:ext cx="4158900" cy="76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Katia Cattaneo</a:t>
            </a:r>
            <a:endParaRPr b="1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katia.cattaneo@scuola.istruzione.it</a:t>
            </a:r>
            <a:endParaRPr b="1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8900" y="4523300"/>
            <a:ext cx="1605100" cy="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6">
            <a:alphaModFix/>
          </a:blip>
          <a:srcRect b="0" l="0" r="39587" t="0"/>
          <a:stretch/>
        </p:blipFill>
        <p:spPr>
          <a:xfrm rot="5">
            <a:off x="7343100" y="2179876"/>
            <a:ext cx="1668625" cy="93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14200" y="1698625"/>
            <a:ext cx="1900700" cy="788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Area Promozione di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 corretti stili di vita e sicurezza a scuola</a:t>
            </a:r>
            <a:endParaRPr/>
          </a:p>
        </p:txBody>
      </p:sp>
      <p:sp>
        <p:nvSpPr>
          <p:cNvPr id="209" name="Google Shape;209;p3"/>
          <p:cNvSpPr txBox="1"/>
          <p:nvPr>
            <p:ph idx="1" type="body"/>
          </p:nvPr>
        </p:nvSpPr>
        <p:spPr>
          <a:xfrm>
            <a:off x="119200" y="2256950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/>
              <a:t>SICUREZZA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it"/>
              <a:t>supporto a progetto  “</a:t>
            </a:r>
            <a:r>
              <a:rPr b="1" lang="it"/>
              <a:t>Villaggio in Sicurezza</a:t>
            </a:r>
            <a:r>
              <a:rPr lang="it"/>
              <a:t>”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t"/>
              <a:t>supporto a </a:t>
            </a:r>
            <a:r>
              <a:rPr b="1" lang="it"/>
              <a:t>Rete CPPC </a:t>
            </a:r>
            <a:r>
              <a:rPr lang="it"/>
              <a:t>- capofila Liceo Ferraris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t"/>
              <a:t>supporto a </a:t>
            </a:r>
            <a:r>
              <a:rPr b="1" lang="it"/>
              <a:t>Rete Educazione Stradale </a:t>
            </a:r>
            <a:r>
              <a:rPr lang="it"/>
              <a:t>- capofila IS Falcone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it"/>
              <a:t>supporto a progetto “</a:t>
            </a:r>
            <a:r>
              <a:rPr b="1" lang="it"/>
              <a:t>Sicurezza in Azione” </a:t>
            </a:r>
            <a:r>
              <a:rPr lang="it"/>
              <a:t>primo ciclo - Tavolo 2 Sicurezza </a:t>
            </a:r>
            <a:endParaRPr sz="1900"/>
          </a:p>
        </p:txBody>
      </p:sp>
      <p:sp>
        <p:nvSpPr>
          <p:cNvPr id="210" name="Google Shape;210;p3"/>
          <p:cNvSpPr txBox="1"/>
          <p:nvPr/>
        </p:nvSpPr>
        <p:spPr>
          <a:xfrm>
            <a:off x="4985100" y="0"/>
            <a:ext cx="4158900" cy="76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Katia Cattaneo</a:t>
            </a:r>
            <a:endParaRPr b="1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katia.cattaneo@scuola.istruzione.it</a:t>
            </a:r>
            <a:endParaRPr b="1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8900" y="4523300"/>
            <a:ext cx="1605100" cy="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7800" y="1870288"/>
            <a:ext cx="24574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6146" y="2581946"/>
            <a:ext cx="1443025" cy="8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8900" y="1821325"/>
            <a:ext cx="1369474" cy="4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 txBox="1"/>
          <p:nvPr>
            <p:ph type="ctrTitle"/>
          </p:nvPr>
        </p:nvSpPr>
        <p:spPr>
          <a:xfrm>
            <a:off x="1975475" y="327450"/>
            <a:ext cx="31386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>
                <a:solidFill>
                  <a:srgbClr val="CC0000"/>
                </a:solidFill>
              </a:rPr>
              <a:t> </a:t>
            </a:r>
            <a:br>
              <a:rPr lang="it">
                <a:solidFill>
                  <a:srgbClr val="CC0000"/>
                </a:solidFill>
              </a:rPr>
            </a:br>
            <a:r>
              <a:rPr b="0" lang="it" sz="3300">
                <a:solidFill>
                  <a:srgbClr val="990000"/>
                </a:solidFill>
              </a:rPr>
              <a:t>Promozione della </a:t>
            </a:r>
            <a:br>
              <a:rPr b="0" lang="it" sz="3300">
                <a:solidFill>
                  <a:srgbClr val="990000"/>
                </a:solidFill>
              </a:rPr>
            </a:br>
            <a:r>
              <a:rPr b="0" lang="it" sz="3300">
                <a:solidFill>
                  <a:srgbClr val="990000"/>
                </a:solidFill>
              </a:rPr>
              <a:t>salute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4017496" y="2005163"/>
            <a:ext cx="2564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it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 connessioni?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 txBox="1"/>
          <p:nvPr>
            <p:ph idx="11" type="ftr"/>
          </p:nvPr>
        </p:nvSpPr>
        <p:spPr>
          <a:xfrm>
            <a:off x="3800835" y="5012836"/>
            <a:ext cx="1542600" cy="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it"/>
              <a:t>PROMOZIONE DELLA SALUTE A SCUOLA</a:t>
            </a:r>
            <a:endParaRPr/>
          </a:p>
        </p:txBody>
      </p:sp>
      <p:pic>
        <p:nvPicPr>
          <p:cNvPr id="222" name="Google Shape;2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2483" y="4457889"/>
            <a:ext cx="762561" cy="43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"/>
          <p:cNvSpPr/>
          <p:nvPr/>
        </p:nvSpPr>
        <p:spPr>
          <a:xfrm>
            <a:off x="5787638" y="2780982"/>
            <a:ext cx="28392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it" sz="33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Educazione</a:t>
            </a:r>
            <a:r>
              <a:rPr b="0" i="0" lang="it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" sz="33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civica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1002201" y="3542113"/>
            <a:ext cx="30153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it" sz="33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Orientamento</a:t>
            </a:r>
            <a:r>
              <a:rPr b="0" i="0" lang="it" sz="800" u="none" cap="none" strike="noStrik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6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325" y="4321150"/>
            <a:ext cx="1605100" cy="6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/>
          <p:nvPr/>
        </p:nvSpPr>
        <p:spPr>
          <a:xfrm>
            <a:off x="1810487" y="1931922"/>
            <a:ext cx="2196986" cy="568315"/>
          </a:xfrm>
          <a:custGeom>
            <a:rect b="b" l="l" r="r" t="t"/>
            <a:pathLst>
              <a:path extrusionOk="0" h="1249045" w="4828540">
                <a:moveTo>
                  <a:pt x="0" y="0"/>
                </a:moveTo>
                <a:lnTo>
                  <a:pt x="4828031" y="1248611"/>
                </a:lnTo>
              </a:path>
            </a:pathLst>
          </a:custGeom>
          <a:noFill/>
          <a:ln cap="flat" cmpd="sng" w="209400">
            <a:solidFill>
              <a:srgbClr val="E894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4871454" y="1563965"/>
            <a:ext cx="1616246" cy="669728"/>
          </a:xfrm>
          <a:custGeom>
            <a:rect b="b" l="l" r="r" t="t"/>
            <a:pathLst>
              <a:path extrusionOk="0" h="1471929" w="3552190">
                <a:moveTo>
                  <a:pt x="0" y="0"/>
                </a:moveTo>
                <a:lnTo>
                  <a:pt x="3552195" y="1471368"/>
                </a:lnTo>
              </a:path>
            </a:pathLst>
          </a:custGeom>
          <a:noFill/>
          <a:ln cap="flat" cmpd="sng" w="209400">
            <a:solidFill>
              <a:srgbClr val="E894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4548892" y="2656242"/>
            <a:ext cx="2662155" cy="1102827"/>
          </a:xfrm>
          <a:custGeom>
            <a:rect b="b" l="l" r="r" t="t"/>
            <a:pathLst>
              <a:path extrusionOk="0" h="2423795" w="5850890">
                <a:moveTo>
                  <a:pt x="0" y="2423465"/>
                </a:moveTo>
                <a:lnTo>
                  <a:pt x="5850774" y="0"/>
                </a:lnTo>
              </a:path>
            </a:pathLst>
          </a:custGeom>
          <a:noFill/>
          <a:ln cap="flat" cmpd="sng" w="209400">
            <a:solidFill>
              <a:srgbClr val="E894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5"/>
          <p:cNvGrpSpPr/>
          <p:nvPr/>
        </p:nvGrpSpPr>
        <p:grpSpPr>
          <a:xfrm>
            <a:off x="1323521" y="1366742"/>
            <a:ext cx="6658527" cy="3437987"/>
            <a:chOff x="2748597" y="3090982"/>
            <a:chExt cx="14640560" cy="6316345"/>
          </a:xfrm>
        </p:grpSpPr>
        <p:sp>
          <p:nvSpPr>
            <p:cNvPr id="234" name="Google Shape;234;p5"/>
            <p:cNvSpPr/>
            <p:nvPr/>
          </p:nvSpPr>
          <p:spPr>
            <a:xfrm>
              <a:off x="3730960" y="3700961"/>
              <a:ext cx="2228850" cy="4890770"/>
            </a:xfrm>
            <a:custGeom>
              <a:rect b="b" l="l" r="r" t="t"/>
              <a:pathLst>
                <a:path extrusionOk="0" h="4890770" w="2228850">
                  <a:moveTo>
                    <a:pt x="0" y="0"/>
                  </a:moveTo>
                  <a:lnTo>
                    <a:pt x="2228623" y="4890259"/>
                  </a:lnTo>
                </a:path>
              </a:pathLst>
            </a:custGeom>
            <a:solidFill>
              <a:schemeClr val="accent6"/>
            </a:solidFill>
            <a:ln cap="flat" cmpd="sng" w="209400">
              <a:solidFill>
                <a:srgbClr val="E894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748597" y="3090982"/>
              <a:ext cx="14640560" cy="6316345"/>
            </a:xfrm>
            <a:custGeom>
              <a:rect b="b" l="l" r="r" t="t"/>
              <a:pathLst>
                <a:path extrusionOk="0" h="6316345" w="14640560">
                  <a:moveTo>
                    <a:pt x="9463291" y="376948"/>
                  </a:moveTo>
                  <a:lnTo>
                    <a:pt x="9460344" y="329666"/>
                  </a:lnTo>
                  <a:lnTo>
                    <a:pt x="9451772" y="284137"/>
                  </a:lnTo>
                  <a:lnTo>
                    <a:pt x="9437916" y="240703"/>
                  </a:lnTo>
                  <a:lnTo>
                    <a:pt x="9419120" y="199745"/>
                  </a:lnTo>
                  <a:lnTo>
                    <a:pt x="9395752" y="161582"/>
                  </a:lnTo>
                  <a:lnTo>
                    <a:pt x="9368155" y="126593"/>
                  </a:lnTo>
                  <a:lnTo>
                    <a:pt x="9336684" y="95135"/>
                  </a:lnTo>
                  <a:lnTo>
                    <a:pt x="9301696" y="67538"/>
                  </a:lnTo>
                  <a:lnTo>
                    <a:pt x="9263545" y="44157"/>
                  </a:lnTo>
                  <a:lnTo>
                    <a:pt x="9222575" y="25374"/>
                  </a:lnTo>
                  <a:lnTo>
                    <a:pt x="9179154" y="11506"/>
                  </a:lnTo>
                  <a:lnTo>
                    <a:pt x="9133624" y="2933"/>
                  </a:lnTo>
                  <a:lnTo>
                    <a:pt x="9086329" y="0"/>
                  </a:lnTo>
                  <a:lnTo>
                    <a:pt x="376961" y="0"/>
                  </a:lnTo>
                  <a:lnTo>
                    <a:pt x="329666" y="2933"/>
                  </a:lnTo>
                  <a:lnTo>
                    <a:pt x="284137" y="11506"/>
                  </a:lnTo>
                  <a:lnTo>
                    <a:pt x="240715" y="25374"/>
                  </a:lnTo>
                  <a:lnTo>
                    <a:pt x="199745" y="44157"/>
                  </a:lnTo>
                  <a:lnTo>
                    <a:pt x="161594" y="67538"/>
                  </a:lnTo>
                  <a:lnTo>
                    <a:pt x="126606" y="95135"/>
                  </a:lnTo>
                  <a:lnTo>
                    <a:pt x="95135" y="126593"/>
                  </a:lnTo>
                  <a:lnTo>
                    <a:pt x="67538" y="161582"/>
                  </a:lnTo>
                  <a:lnTo>
                    <a:pt x="44170" y="199745"/>
                  </a:lnTo>
                  <a:lnTo>
                    <a:pt x="25374" y="240703"/>
                  </a:lnTo>
                  <a:lnTo>
                    <a:pt x="11518" y="284137"/>
                  </a:lnTo>
                  <a:lnTo>
                    <a:pt x="2946" y="329666"/>
                  </a:lnTo>
                  <a:lnTo>
                    <a:pt x="0" y="376948"/>
                  </a:lnTo>
                  <a:lnTo>
                    <a:pt x="0" y="974344"/>
                  </a:lnTo>
                  <a:lnTo>
                    <a:pt x="2946" y="1021626"/>
                  </a:lnTo>
                  <a:lnTo>
                    <a:pt x="11518" y="1067155"/>
                  </a:lnTo>
                  <a:lnTo>
                    <a:pt x="25374" y="1110576"/>
                  </a:lnTo>
                  <a:lnTo>
                    <a:pt x="44170" y="1151547"/>
                  </a:lnTo>
                  <a:lnTo>
                    <a:pt x="67538" y="1189697"/>
                  </a:lnTo>
                  <a:lnTo>
                    <a:pt x="95135" y="1224686"/>
                  </a:lnTo>
                  <a:lnTo>
                    <a:pt x="126606" y="1256157"/>
                  </a:lnTo>
                  <a:lnTo>
                    <a:pt x="161594" y="1283754"/>
                  </a:lnTo>
                  <a:lnTo>
                    <a:pt x="199745" y="1307122"/>
                  </a:lnTo>
                  <a:lnTo>
                    <a:pt x="240715" y="1325918"/>
                  </a:lnTo>
                  <a:lnTo>
                    <a:pt x="284137" y="1339786"/>
                  </a:lnTo>
                  <a:lnTo>
                    <a:pt x="329666" y="1348359"/>
                  </a:lnTo>
                  <a:lnTo>
                    <a:pt x="376961" y="1351292"/>
                  </a:lnTo>
                  <a:lnTo>
                    <a:pt x="9086329" y="1351292"/>
                  </a:lnTo>
                  <a:lnTo>
                    <a:pt x="9133624" y="1348359"/>
                  </a:lnTo>
                  <a:lnTo>
                    <a:pt x="9179154" y="1339786"/>
                  </a:lnTo>
                  <a:lnTo>
                    <a:pt x="9222575" y="1325918"/>
                  </a:lnTo>
                  <a:lnTo>
                    <a:pt x="9263545" y="1307122"/>
                  </a:lnTo>
                  <a:lnTo>
                    <a:pt x="9301696" y="1283754"/>
                  </a:lnTo>
                  <a:lnTo>
                    <a:pt x="9336684" y="1256157"/>
                  </a:lnTo>
                  <a:lnTo>
                    <a:pt x="9368155" y="1224686"/>
                  </a:lnTo>
                  <a:lnTo>
                    <a:pt x="9395752" y="1189697"/>
                  </a:lnTo>
                  <a:lnTo>
                    <a:pt x="9419120" y="1151547"/>
                  </a:lnTo>
                  <a:lnTo>
                    <a:pt x="9437916" y="1110576"/>
                  </a:lnTo>
                  <a:lnTo>
                    <a:pt x="9451772" y="1067155"/>
                  </a:lnTo>
                  <a:lnTo>
                    <a:pt x="9460344" y="1021626"/>
                  </a:lnTo>
                  <a:lnTo>
                    <a:pt x="9463291" y="974344"/>
                  </a:lnTo>
                  <a:lnTo>
                    <a:pt x="9463291" y="376948"/>
                  </a:lnTo>
                  <a:close/>
                </a:path>
                <a:path extrusionOk="0" h="6316345" w="14640560">
                  <a:moveTo>
                    <a:pt x="12360885" y="3617163"/>
                  </a:moveTo>
                  <a:lnTo>
                    <a:pt x="12357951" y="3569881"/>
                  </a:lnTo>
                  <a:lnTo>
                    <a:pt x="12349366" y="3524351"/>
                  </a:lnTo>
                  <a:lnTo>
                    <a:pt x="12335510" y="3480917"/>
                  </a:lnTo>
                  <a:lnTo>
                    <a:pt x="12316714" y="3439960"/>
                  </a:lnTo>
                  <a:lnTo>
                    <a:pt x="12293346" y="3401796"/>
                  </a:lnTo>
                  <a:lnTo>
                    <a:pt x="12265749" y="3366808"/>
                  </a:lnTo>
                  <a:lnTo>
                    <a:pt x="12234278" y="3335350"/>
                  </a:lnTo>
                  <a:lnTo>
                    <a:pt x="12199290" y="3307753"/>
                  </a:lnTo>
                  <a:lnTo>
                    <a:pt x="12161139" y="3284372"/>
                  </a:lnTo>
                  <a:lnTo>
                    <a:pt x="12120169" y="3265589"/>
                  </a:lnTo>
                  <a:lnTo>
                    <a:pt x="12076748" y="3251720"/>
                  </a:lnTo>
                  <a:lnTo>
                    <a:pt x="12031218" y="3243148"/>
                  </a:lnTo>
                  <a:lnTo>
                    <a:pt x="11983936" y="3240214"/>
                  </a:lnTo>
                  <a:lnTo>
                    <a:pt x="2660396" y="3240214"/>
                  </a:lnTo>
                  <a:lnTo>
                    <a:pt x="2613114" y="3243148"/>
                  </a:lnTo>
                  <a:lnTo>
                    <a:pt x="2567584" y="3251720"/>
                  </a:lnTo>
                  <a:lnTo>
                    <a:pt x="2524163" y="3265589"/>
                  </a:lnTo>
                  <a:lnTo>
                    <a:pt x="2483193" y="3284372"/>
                  </a:lnTo>
                  <a:lnTo>
                    <a:pt x="2445042" y="3307753"/>
                  </a:lnTo>
                  <a:lnTo>
                    <a:pt x="2410053" y="3335350"/>
                  </a:lnTo>
                  <a:lnTo>
                    <a:pt x="2378583" y="3366808"/>
                  </a:lnTo>
                  <a:lnTo>
                    <a:pt x="2350986" y="3401796"/>
                  </a:lnTo>
                  <a:lnTo>
                    <a:pt x="2327618" y="3439960"/>
                  </a:lnTo>
                  <a:lnTo>
                    <a:pt x="2308822" y="3480917"/>
                  </a:lnTo>
                  <a:lnTo>
                    <a:pt x="2294966" y="3524351"/>
                  </a:lnTo>
                  <a:lnTo>
                    <a:pt x="2286381" y="3569881"/>
                  </a:lnTo>
                  <a:lnTo>
                    <a:pt x="2283447" y="3617163"/>
                  </a:lnTo>
                  <a:lnTo>
                    <a:pt x="2283447" y="5939294"/>
                  </a:lnTo>
                  <a:lnTo>
                    <a:pt x="2286381" y="5986589"/>
                  </a:lnTo>
                  <a:lnTo>
                    <a:pt x="2294966" y="6032119"/>
                  </a:lnTo>
                  <a:lnTo>
                    <a:pt x="2308822" y="6075540"/>
                  </a:lnTo>
                  <a:lnTo>
                    <a:pt x="2327618" y="6116510"/>
                  </a:lnTo>
                  <a:lnTo>
                    <a:pt x="2350986" y="6154661"/>
                  </a:lnTo>
                  <a:lnTo>
                    <a:pt x="2378583" y="6189650"/>
                  </a:lnTo>
                  <a:lnTo>
                    <a:pt x="2410053" y="6221120"/>
                  </a:lnTo>
                  <a:lnTo>
                    <a:pt x="2445042" y="6248717"/>
                  </a:lnTo>
                  <a:lnTo>
                    <a:pt x="2483193" y="6272085"/>
                  </a:lnTo>
                  <a:lnTo>
                    <a:pt x="2524163" y="6290881"/>
                  </a:lnTo>
                  <a:lnTo>
                    <a:pt x="2567584" y="6304737"/>
                  </a:lnTo>
                  <a:lnTo>
                    <a:pt x="2613114" y="6313309"/>
                  </a:lnTo>
                  <a:lnTo>
                    <a:pt x="2660396" y="6316256"/>
                  </a:lnTo>
                  <a:lnTo>
                    <a:pt x="11983936" y="6316256"/>
                  </a:lnTo>
                  <a:lnTo>
                    <a:pt x="12031218" y="6313309"/>
                  </a:lnTo>
                  <a:lnTo>
                    <a:pt x="12076748" y="6304737"/>
                  </a:lnTo>
                  <a:lnTo>
                    <a:pt x="12120169" y="6290881"/>
                  </a:lnTo>
                  <a:lnTo>
                    <a:pt x="12161139" y="6272085"/>
                  </a:lnTo>
                  <a:lnTo>
                    <a:pt x="12199290" y="6248717"/>
                  </a:lnTo>
                  <a:lnTo>
                    <a:pt x="12234278" y="6221120"/>
                  </a:lnTo>
                  <a:lnTo>
                    <a:pt x="12265749" y="6189650"/>
                  </a:lnTo>
                  <a:lnTo>
                    <a:pt x="12293346" y="6154661"/>
                  </a:lnTo>
                  <a:lnTo>
                    <a:pt x="12316714" y="6116510"/>
                  </a:lnTo>
                  <a:lnTo>
                    <a:pt x="12335510" y="6075540"/>
                  </a:lnTo>
                  <a:lnTo>
                    <a:pt x="12349366" y="6032119"/>
                  </a:lnTo>
                  <a:lnTo>
                    <a:pt x="12357951" y="5986589"/>
                  </a:lnTo>
                  <a:lnTo>
                    <a:pt x="12360885" y="5939294"/>
                  </a:lnTo>
                  <a:lnTo>
                    <a:pt x="12360885" y="3617163"/>
                  </a:lnTo>
                  <a:close/>
                </a:path>
                <a:path extrusionOk="0" h="6316345" w="14640560">
                  <a:moveTo>
                    <a:pt x="14640319" y="1943138"/>
                  </a:moveTo>
                  <a:lnTo>
                    <a:pt x="14637385" y="1895856"/>
                  </a:lnTo>
                  <a:lnTo>
                    <a:pt x="14628813" y="1850326"/>
                  </a:lnTo>
                  <a:lnTo>
                    <a:pt x="14614944" y="1806905"/>
                  </a:lnTo>
                  <a:lnTo>
                    <a:pt x="14596161" y="1765935"/>
                  </a:lnTo>
                  <a:lnTo>
                    <a:pt x="14572780" y="1727784"/>
                  </a:lnTo>
                  <a:lnTo>
                    <a:pt x="14545183" y="1692795"/>
                  </a:lnTo>
                  <a:lnTo>
                    <a:pt x="14513725" y="1661325"/>
                  </a:lnTo>
                  <a:lnTo>
                    <a:pt x="14478737" y="1633728"/>
                  </a:lnTo>
                  <a:lnTo>
                    <a:pt x="14440573" y="1610360"/>
                  </a:lnTo>
                  <a:lnTo>
                    <a:pt x="14399616" y="1591564"/>
                  </a:lnTo>
                  <a:lnTo>
                    <a:pt x="14356182" y="1577695"/>
                  </a:lnTo>
                  <a:lnTo>
                    <a:pt x="14310652" y="1569123"/>
                  </a:lnTo>
                  <a:lnTo>
                    <a:pt x="14263370" y="1566189"/>
                  </a:lnTo>
                  <a:lnTo>
                    <a:pt x="5702986" y="1566189"/>
                  </a:lnTo>
                  <a:lnTo>
                    <a:pt x="5655703" y="1569123"/>
                  </a:lnTo>
                  <a:lnTo>
                    <a:pt x="5610174" y="1577695"/>
                  </a:lnTo>
                  <a:lnTo>
                    <a:pt x="5566753" y="1591564"/>
                  </a:lnTo>
                  <a:lnTo>
                    <a:pt x="5525782" y="1610360"/>
                  </a:lnTo>
                  <a:lnTo>
                    <a:pt x="5487632" y="1633728"/>
                  </a:lnTo>
                  <a:lnTo>
                    <a:pt x="5452643" y="1661325"/>
                  </a:lnTo>
                  <a:lnTo>
                    <a:pt x="5421173" y="1692795"/>
                  </a:lnTo>
                  <a:lnTo>
                    <a:pt x="5393575" y="1727784"/>
                  </a:lnTo>
                  <a:lnTo>
                    <a:pt x="5370207" y="1765935"/>
                  </a:lnTo>
                  <a:lnTo>
                    <a:pt x="5351411" y="1806905"/>
                  </a:lnTo>
                  <a:lnTo>
                    <a:pt x="5337556" y="1850326"/>
                  </a:lnTo>
                  <a:lnTo>
                    <a:pt x="5328971" y="1895856"/>
                  </a:lnTo>
                  <a:lnTo>
                    <a:pt x="5326037" y="1943138"/>
                  </a:lnTo>
                  <a:lnTo>
                    <a:pt x="5326037" y="2540317"/>
                  </a:lnTo>
                  <a:lnTo>
                    <a:pt x="5328971" y="2587599"/>
                  </a:lnTo>
                  <a:lnTo>
                    <a:pt x="5337556" y="2633129"/>
                  </a:lnTo>
                  <a:lnTo>
                    <a:pt x="5351411" y="2676550"/>
                  </a:lnTo>
                  <a:lnTo>
                    <a:pt x="5370207" y="2717520"/>
                  </a:lnTo>
                  <a:lnTo>
                    <a:pt x="5393575" y="2755671"/>
                  </a:lnTo>
                  <a:lnTo>
                    <a:pt x="5421173" y="2790660"/>
                  </a:lnTo>
                  <a:lnTo>
                    <a:pt x="5452643" y="2822130"/>
                  </a:lnTo>
                  <a:lnTo>
                    <a:pt x="5487632" y="2849727"/>
                  </a:lnTo>
                  <a:lnTo>
                    <a:pt x="5525782" y="2873095"/>
                  </a:lnTo>
                  <a:lnTo>
                    <a:pt x="5566753" y="2891891"/>
                  </a:lnTo>
                  <a:lnTo>
                    <a:pt x="5610174" y="2905760"/>
                  </a:lnTo>
                  <a:lnTo>
                    <a:pt x="5655703" y="2914332"/>
                  </a:lnTo>
                  <a:lnTo>
                    <a:pt x="5702986" y="2917266"/>
                  </a:lnTo>
                  <a:lnTo>
                    <a:pt x="14263370" y="2917266"/>
                  </a:lnTo>
                  <a:lnTo>
                    <a:pt x="14310652" y="2914332"/>
                  </a:lnTo>
                  <a:lnTo>
                    <a:pt x="14356182" y="2905760"/>
                  </a:lnTo>
                  <a:lnTo>
                    <a:pt x="14399616" y="2891891"/>
                  </a:lnTo>
                  <a:lnTo>
                    <a:pt x="14440573" y="2873095"/>
                  </a:lnTo>
                  <a:lnTo>
                    <a:pt x="14478737" y="2849727"/>
                  </a:lnTo>
                  <a:lnTo>
                    <a:pt x="14513725" y="2822130"/>
                  </a:lnTo>
                  <a:lnTo>
                    <a:pt x="14545183" y="2790660"/>
                  </a:lnTo>
                  <a:lnTo>
                    <a:pt x="14572780" y="2755671"/>
                  </a:lnTo>
                  <a:lnTo>
                    <a:pt x="14596161" y="2717520"/>
                  </a:lnTo>
                  <a:lnTo>
                    <a:pt x="14614944" y="2676550"/>
                  </a:lnTo>
                  <a:lnTo>
                    <a:pt x="14628813" y="2633129"/>
                  </a:lnTo>
                  <a:lnTo>
                    <a:pt x="14637385" y="2587599"/>
                  </a:lnTo>
                  <a:lnTo>
                    <a:pt x="14640319" y="2540317"/>
                  </a:lnTo>
                  <a:lnTo>
                    <a:pt x="14640319" y="1943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748597" y="3090982"/>
              <a:ext cx="14640560" cy="6316345"/>
            </a:xfrm>
            <a:custGeom>
              <a:rect b="b" l="l" r="r" t="t"/>
              <a:pathLst>
                <a:path extrusionOk="0" h="6316345" w="14640560">
                  <a:moveTo>
                    <a:pt x="9463291" y="376948"/>
                  </a:moveTo>
                  <a:lnTo>
                    <a:pt x="9460344" y="329666"/>
                  </a:lnTo>
                  <a:lnTo>
                    <a:pt x="9451772" y="284137"/>
                  </a:lnTo>
                  <a:lnTo>
                    <a:pt x="9437916" y="240703"/>
                  </a:lnTo>
                  <a:lnTo>
                    <a:pt x="9419120" y="199745"/>
                  </a:lnTo>
                  <a:lnTo>
                    <a:pt x="9395752" y="161582"/>
                  </a:lnTo>
                  <a:lnTo>
                    <a:pt x="9368155" y="126593"/>
                  </a:lnTo>
                  <a:lnTo>
                    <a:pt x="9336684" y="95135"/>
                  </a:lnTo>
                  <a:lnTo>
                    <a:pt x="9301696" y="67538"/>
                  </a:lnTo>
                  <a:lnTo>
                    <a:pt x="9263545" y="44157"/>
                  </a:lnTo>
                  <a:lnTo>
                    <a:pt x="9222575" y="25374"/>
                  </a:lnTo>
                  <a:lnTo>
                    <a:pt x="9179154" y="11506"/>
                  </a:lnTo>
                  <a:lnTo>
                    <a:pt x="9133624" y="2933"/>
                  </a:lnTo>
                  <a:lnTo>
                    <a:pt x="9086329" y="0"/>
                  </a:lnTo>
                  <a:lnTo>
                    <a:pt x="376961" y="0"/>
                  </a:lnTo>
                  <a:lnTo>
                    <a:pt x="329666" y="2933"/>
                  </a:lnTo>
                  <a:lnTo>
                    <a:pt x="284137" y="11506"/>
                  </a:lnTo>
                  <a:lnTo>
                    <a:pt x="240715" y="25374"/>
                  </a:lnTo>
                  <a:lnTo>
                    <a:pt x="199745" y="44157"/>
                  </a:lnTo>
                  <a:lnTo>
                    <a:pt x="161594" y="67538"/>
                  </a:lnTo>
                  <a:lnTo>
                    <a:pt x="126606" y="95135"/>
                  </a:lnTo>
                  <a:lnTo>
                    <a:pt x="95135" y="126593"/>
                  </a:lnTo>
                  <a:lnTo>
                    <a:pt x="67538" y="161582"/>
                  </a:lnTo>
                  <a:lnTo>
                    <a:pt x="44170" y="199745"/>
                  </a:lnTo>
                  <a:lnTo>
                    <a:pt x="25374" y="240703"/>
                  </a:lnTo>
                  <a:lnTo>
                    <a:pt x="11518" y="284137"/>
                  </a:lnTo>
                  <a:lnTo>
                    <a:pt x="2946" y="329666"/>
                  </a:lnTo>
                  <a:lnTo>
                    <a:pt x="0" y="376948"/>
                  </a:lnTo>
                  <a:lnTo>
                    <a:pt x="0" y="974344"/>
                  </a:lnTo>
                  <a:lnTo>
                    <a:pt x="2946" y="1021626"/>
                  </a:lnTo>
                  <a:lnTo>
                    <a:pt x="11518" y="1067155"/>
                  </a:lnTo>
                  <a:lnTo>
                    <a:pt x="25374" y="1110576"/>
                  </a:lnTo>
                  <a:lnTo>
                    <a:pt x="44170" y="1151547"/>
                  </a:lnTo>
                  <a:lnTo>
                    <a:pt x="67538" y="1189697"/>
                  </a:lnTo>
                  <a:lnTo>
                    <a:pt x="95135" y="1224686"/>
                  </a:lnTo>
                  <a:lnTo>
                    <a:pt x="126606" y="1256157"/>
                  </a:lnTo>
                  <a:lnTo>
                    <a:pt x="161594" y="1283754"/>
                  </a:lnTo>
                  <a:lnTo>
                    <a:pt x="199745" y="1307122"/>
                  </a:lnTo>
                  <a:lnTo>
                    <a:pt x="240715" y="1325918"/>
                  </a:lnTo>
                  <a:lnTo>
                    <a:pt x="284137" y="1339786"/>
                  </a:lnTo>
                  <a:lnTo>
                    <a:pt x="329666" y="1348359"/>
                  </a:lnTo>
                  <a:lnTo>
                    <a:pt x="376961" y="1351292"/>
                  </a:lnTo>
                  <a:lnTo>
                    <a:pt x="9086329" y="1351292"/>
                  </a:lnTo>
                  <a:lnTo>
                    <a:pt x="9133624" y="1348359"/>
                  </a:lnTo>
                  <a:lnTo>
                    <a:pt x="9179154" y="1339786"/>
                  </a:lnTo>
                  <a:lnTo>
                    <a:pt x="9222575" y="1325918"/>
                  </a:lnTo>
                  <a:lnTo>
                    <a:pt x="9263545" y="1307122"/>
                  </a:lnTo>
                  <a:lnTo>
                    <a:pt x="9301696" y="1283754"/>
                  </a:lnTo>
                  <a:lnTo>
                    <a:pt x="9336684" y="1256157"/>
                  </a:lnTo>
                  <a:lnTo>
                    <a:pt x="9368155" y="1224686"/>
                  </a:lnTo>
                  <a:lnTo>
                    <a:pt x="9395752" y="1189697"/>
                  </a:lnTo>
                  <a:lnTo>
                    <a:pt x="9419120" y="1151547"/>
                  </a:lnTo>
                  <a:lnTo>
                    <a:pt x="9437916" y="1110576"/>
                  </a:lnTo>
                  <a:lnTo>
                    <a:pt x="9451772" y="1067155"/>
                  </a:lnTo>
                  <a:lnTo>
                    <a:pt x="9460344" y="1021626"/>
                  </a:lnTo>
                  <a:lnTo>
                    <a:pt x="9463291" y="974344"/>
                  </a:lnTo>
                  <a:lnTo>
                    <a:pt x="9463291" y="376948"/>
                  </a:lnTo>
                  <a:close/>
                </a:path>
                <a:path extrusionOk="0" h="6316345" w="14640560">
                  <a:moveTo>
                    <a:pt x="12360885" y="3617163"/>
                  </a:moveTo>
                  <a:lnTo>
                    <a:pt x="12357951" y="3569881"/>
                  </a:lnTo>
                  <a:lnTo>
                    <a:pt x="12349366" y="3524351"/>
                  </a:lnTo>
                  <a:lnTo>
                    <a:pt x="12335510" y="3480917"/>
                  </a:lnTo>
                  <a:lnTo>
                    <a:pt x="12316714" y="3439960"/>
                  </a:lnTo>
                  <a:lnTo>
                    <a:pt x="12293346" y="3401796"/>
                  </a:lnTo>
                  <a:lnTo>
                    <a:pt x="12265749" y="3366808"/>
                  </a:lnTo>
                  <a:lnTo>
                    <a:pt x="12234278" y="3335350"/>
                  </a:lnTo>
                  <a:lnTo>
                    <a:pt x="12199290" y="3307753"/>
                  </a:lnTo>
                  <a:lnTo>
                    <a:pt x="12161139" y="3284372"/>
                  </a:lnTo>
                  <a:lnTo>
                    <a:pt x="12120169" y="3265589"/>
                  </a:lnTo>
                  <a:lnTo>
                    <a:pt x="12076748" y="3251720"/>
                  </a:lnTo>
                  <a:lnTo>
                    <a:pt x="12031218" y="3243148"/>
                  </a:lnTo>
                  <a:lnTo>
                    <a:pt x="11983936" y="3240214"/>
                  </a:lnTo>
                  <a:lnTo>
                    <a:pt x="2660396" y="3240214"/>
                  </a:lnTo>
                  <a:lnTo>
                    <a:pt x="2613114" y="3243148"/>
                  </a:lnTo>
                  <a:lnTo>
                    <a:pt x="2567584" y="3251720"/>
                  </a:lnTo>
                  <a:lnTo>
                    <a:pt x="2524163" y="3265589"/>
                  </a:lnTo>
                  <a:lnTo>
                    <a:pt x="2483193" y="3284372"/>
                  </a:lnTo>
                  <a:lnTo>
                    <a:pt x="2445042" y="3307753"/>
                  </a:lnTo>
                  <a:lnTo>
                    <a:pt x="2410053" y="3335350"/>
                  </a:lnTo>
                  <a:lnTo>
                    <a:pt x="2378583" y="3366808"/>
                  </a:lnTo>
                  <a:lnTo>
                    <a:pt x="2350986" y="3401796"/>
                  </a:lnTo>
                  <a:lnTo>
                    <a:pt x="2327618" y="3439960"/>
                  </a:lnTo>
                  <a:lnTo>
                    <a:pt x="2308822" y="3480917"/>
                  </a:lnTo>
                  <a:lnTo>
                    <a:pt x="2294966" y="3524351"/>
                  </a:lnTo>
                  <a:lnTo>
                    <a:pt x="2286381" y="3569881"/>
                  </a:lnTo>
                  <a:lnTo>
                    <a:pt x="2283447" y="3617163"/>
                  </a:lnTo>
                  <a:lnTo>
                    <a:pt x="2283447" y="5939294"/>
                  </a:lnTo>
                  <a:lnTo>
                    <a:pt x="2286381" y="5986589"/>
                  </a:lnTo>
                  <a:lnTo>
                    <a:pt x="2294966" y="6032119"/>
                  </a:lnTo>
                  <a:lnTo>
                    <a:pt x="2308822" y="6075540"/>
                  </a:lnTo>
                  <a:lnTo>
                    <a:pt x="2327618" y="6116510"/>
                  </a:lnTo>
                  <a:lnTo>
                    <a:pt x="2350986" y="6154661"/>
                  </a:lnTo>
                  <a:lnTo>
                    <a:pt x="2378583" y="6189650"/>
                  </a:lnTo>
                  <a:lnTo>
                    <a:pt x="2410053" y="6221120"/>
                  </a:lnTo>
                  <a:lnTo>
                    <a:pt x="2445042" y="6248717"/>
                  </a:lnTo>
                  <a:lnTo>
                    <a:pt x="2483193" y="6272085"/>
                  </a:lnTo>
                  <a:lnTo>
                    <a:pt x="2524163" y="6290881"/>
                  </a:lnTo>
                  <a:lnTo>
                    <a:pt x="2567584" y="6304737"/>
                  </a:lnTo>
                  <a:lnTo>
                    <a:pt x="2613114" y="6313309"/>
                  </a:lnTo>
                  <a:lnTo>
                    <a:pt x="2660396" y="6316256"/>
                  </a:lnTo>
                  <a:lnTo>
                    <a:pt x="11983936" y="6316256"/>
                  </a:lnTo>
                  <a:lnTo>
                    <a:pt x="12031218" y="6313309"/>
                  </a:lnTo>
                  <a:lnTo>
                    <a:pt x="12076748" y="6304737"/>
                  </a:lnTo>
                  <a:lnTo>
                    <a:pt x="12120169" y="6290881"/>
                  </a:lnTo>
                  <a:lnTo>
                    <a:pt x="12161139" y="6272085"/>
                  </a:lnTo>
                  <a:lnTo>
                    <a:pt x="12199290" y="6248717"/>
                  </a:lnTo>
                  <a:lnTo>
                    <a:pt x="12234278" y="6221120"/>
                  </a:lnTo>
                  <a:lnTo>
                    <a:pt x="12265749" y="6189650"/>
                  </a:lnTo>
                  <a:lnTo>
                    <a:pt x="12293346" y="6154661"/>
                  </a:lnTo>
                  <a:lnTo>
                    <a:pt x="12316714" y="6116510"/>
                  </a:lnTo>
                  <a:lnTo>
                    <a:pt x="12335510" y="6075540"/>
                  </a:lnTo>
                  <a:lnTo>
                    <a:pt x="12349366" y="6032119"/>
                  </a:lnTo>
                  <a:lnTo>
                    <a:pt x="12357951" y="5986589"/>
                  </a:lnTo>
                  <a:lnTo>
                    <a:pt x="12360885" y="5939294"/>
                  </a:lnTo>
                  <a:lnTo>
                    <a:pt x="12360885" y="3617163"/>
                  </a:lnTo>
                  <a:close/>
                </a:path>
                <a:path extrusionOk="0" h="6316345" w="14640560">
                  <a:moveTo>
                    <a:pt x="14640319" y="1943138"/>
                  </a:moveTo>
                  <a:lnTo>
                    <a:pt x="14637385" y="1895856"/>
                  </a:lnTo>
                  <a:lnTo>
                    <a:pt x="14628813" y="1850326"/>
                  </a:lnTo>
                  <a:lnTo>
                    <a:pt x="14614944" y="1806905"/>
                  </a:lnTo>
                  <a:lnTo>
                    <a:pt x="14596161" y="1765935"/>
                  </a:lnTo>
                  <a:lnTo>
                    <a:pt x="14572780" y="1727784"/>
                  </a:lnTo>
                  <a:lnTo>
                    <a:pt x="14545183" y="1692795"/>
                  </a:lnTo>
                  <a:lnTo>
                    <a:pt x="14513725" y="1661325"/>
                  </a:lnTo>
                  <a:lnTo>
                    <a:pt x="14478737" y="1633728"/>
                  </a:lnTo>
                  <a:lnTo>
                    <a:pt x="14440573" y="1610360"/>
                  </a:lnTo>
                  <a:lnTo>
                    <a:pt x="14399616" y="1591564"/>
                  </a:lnTo>
                  <a:lnTo>
                    <a:pt x="14356182" y="1577695"/>
                  </a:lnTo>
                  <a:lnTo>
                    <a:pt x="14310652" y="1569123"/>
                  </a:lnTo>
                  <a:lnTo>
                    <a:pt x="14263370" y="1566189"/>
                  </a:lnTo>
                  <a:lnTo>
                    <a:pt x="5702986" y="1566189"/>
                  </a:lnTo>
                  <a:lnTo>
                    <a:pt x="5655703" y="1569123"/>
                  </a:lnTo>
                  <a:lnTo>
                    <a:pt x="5610174" y="1577695"/>
                  </a:lnTo>
                  <a:lnTo>
                    <a:pt x="5566753" y="1591564"/>
                  </a:lnTo>
                  <a:lnTo>
                    <a:pt x="5525782" y="1610360"/>
                  </a:lnTo>
                  <a:lnTo>
                    <a:pt x="5487632" y="1633728"/>
                  </a:lnTo>
                  <a:lnTo>
                    <a:pt x="5452643" y="1661325"/>
                  </a:lnTo>
                  <a:lnTo>
                    <a:pt x="5421173" y="1692795"/>
                  </a:lnTo>
                  <a:lnTo>
                    <a:pt x="5393575" y="1727784"/>
                  </a:lnTo>
                  <a:lnTo>
                    <a:pt x="5370207" y="1765935"/>
                  </a:lnTo>
                  <a:lnTo>
                    <a:pt x="5351411" y="1806905"/>
                  </a:lnTo>
                  <a:lnTo>
                    <a:pt x="5337556" y="1850326"/>
                  </a:lnTo>
                  <a:lnTo>
                    <a:pt x="5328971" y="1895856"/>
                  </a:lnTo>
                  <a:lnTo>
                    <a:pt x="5326037" y="1943138"/>
                  </a:lnTo>
                  <a:lnTo>
                    <a:pt x="5326037" y="2540317"/>
                  </a:lnTo>
                  <a:lnTo>
                    <a:pt x="5328971" y="2587599"/>
                  </a:lnTo>
                  <a:lnTo>
                    <a:pt x="5337556" y="2633129"/>
                  </a:lnTo>
                  <a:lnTo>
                    <a:pt x="5351411" y="2676550"/>
                  </a:lnTo>
                  <a:lnTo>
                    <a:pt x="5370207" y="2717520"/>
                  </a:lnTo>
                  <a:lnTo>
                    <a:pt x="5393575" y="2755671"/>
                  </a:lnTo>
                  <a:lnTo>
                    <a:pt x="5421173" y="2790660"/>
                  </a:lnTo>
                  <a:lnTo>
                    <a:pt x="5452643" y="2822130"/>
                  </a:lnTo>
                  <a:lnTo>
                    <a:pt x="5487632" y="2849727"/>
                  </a:lnTo>
                  <a:lnTo>
                    <a:pt x="5525782" y="2873095"/>
                  </a:lnTo>
                  <a:lnTo>
                    <a:pt x="5566753" y="2891891"/>
                  </a:lnTo>
                  <a:lnTo>
                    <a:pt x="5610174" y="2905760"/>
                  </a:lnTo>
                  <a:lnTo>
                    <a:pt x="5655703" y="2914332"/>
                  </a:lnTo>
                  <a:lnTo>
                    <a:pt x="5702986" y="2917266"/>
                  </a:lnTo>
                  <a:lnTo>
                    <a:pt x="14263370" y="2917266"/>
                  </a:lnTo>
                  <a:lnTo>
                    <a:pt x="14310652" y="2914332"/>
                  </a:lnTo>
                  <a:lnTo>
                    <a:pt x="14356182" y="2905760"/>
                  </a:lnTo>
                  <a:lnTo>
                    <a:pt x="14399616" y="2891891"/>
                  </a:lnTo>
                  <a:lnTo>
                    <a:pt x="14440573" y="2873095"/>
                  </a:lnTo>
                  <a:lnTo>
                    <a:pt x="14478737" y="2849727"/>
                  </a:lnTo>
                  <a:lnTo>
                    <a:pt x="14513725" y="2822130"/>
                  </a:lnTo>
                  <a:lnTo>
                    <a:pt x="14545183" y="2790660"/>
                  </a:lnTo>
                  <a:lnTo>
                    <a:pt x="14572780" y="2755671"/>
                  </a:lnTo>
                  <a:lnTo>
                    <a:pt x="14596161" y="2717520"/>
                  </a:lnTo>
                  <a:lnTo>
                    <a:pt x="14614944" y="2676550"/>
                  </a:lnTo>
                  <a:lnTo>
                    <a:pt x="14628813" y="2633129"/>
                  </a:lnTo>
                  <a:lnTo>
                    <a:pt x="14637385" y="2587599"/>
                  </a:lnTo>
                  <a:lnTo>
                    <a:pt x="14640319" y="2540317"/>
                  </a:lnTo>
                  <a:lnTo>
                    <a:pt x="14640319" y="1943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5"/>
          <p:cNvSpPr txBox="1"/>
          <p:nvPr>
            <p:ph type="title"/>
          </p:nvPr>
        </p:nvSpPr>
        <p:spPr>
          <a:xfrm>
            <a:off x="365299" y="285500"/>
            <a:ext cx="91407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it" sz="3300">
                <a:solidFill>
                  <a:srgbClr val="990000"/>
                </a:solidFill>
              </a:rPr>
              <a:t>Connessioni tra salute e apprendimento</a:t>
            </a:r>
            <a:endParaRPr/>
          </a:p>
        </p:txBody>
      </p:sp>
      <p:sp>
        <p:nvSpPr>
          <p:cNvPr id="238" name="Google Shape;238;p5"/>
          <p:cNvSpPr txBox="1"/>
          <p:nvPr/>
        </p:nvSpPr>
        <p:spPr>
          <a:xfrm>
            <a:off x="365299" y="912975"/>
            <a:ext cx="82464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t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Salute e rendimento scolastico sono fortemente connessi:</a:t>
            </a:r>
            <a:endParaRPr b="0" i="0" sz="1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03300" marR="260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giovani in buona salute </a:t>
            </a: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hanno maggiori 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03300" marR="260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it" sz="1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probabilità di imparare in modo più efficace</a:t>
            </a:r>
            <a:endParaRPr b="0" i="0" sz="1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giovani che frequentano la scuola </a:t>
            </a: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hanno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" sz="1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maggiori possibilità di godere di buona salute</a:t>
            </a:r>
            <a:endParaRPr b="0" i="0" sz="1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2146300" marR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46300" marR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giovani che stanno bene a scuola </a:t>
            </a: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che  hanno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46300" marR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legame forte con la scuola e con adulti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46300" marR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" sz="1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significativi, sono meno propensi a sviluppare  </a:t>
            </a: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comportamenti ad alto rischio e possono avere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146300" marR="1104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it" sz="1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migliori risultati di apprendimento</a:t>
            </a:r>
            <a:endParaRPr b="0" i="0" sz="1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"/>
          <p:cNvSpPr txBox="1"/>
          <p:nvPr>
            <p:ph type="title"/>
          </p:nvPr>
        </p:nvSpPr>
        <p:spPr>
          <a:xfrm>
            <a:off x="1590676" y="299008"/>
            <a:ext cx="59412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00A"/>
              </a:buClr>
              <a:buSzPts val="1600"/>
              <a:buFont typeface="Arial"/>
              <a:buNone/>
            </a:pPr>
            <a:r>
              <a:rPr b="1" lang="it" sz="1600">
                <a:solidFill>
                  <a:srgbClr val="EC700A"/>
                </a:solidFill>
                <a:latin typeface="Arial"/>
                <a:ea typeface="Arial"/>
                <a:cs typeface="Arial"/>
                <a:sym typeface="Arial"/>
              </a:rPr>
              <a:t>SALUTE E APPRENDIMENTO – UN CIRCOLO VIRTUOSO</a:t>
            </a:r>
            <a:endParaRPr/>
          </a:p>
        </p:txBody>
      </p:sp>
      <p:grpSp>
        <p:nvGrpSpPr>
          <p:cNvPr id="245" name="Google Shape;245;p6"/>
          <p:cNvGrpSpPr/>
          <p:nvPr/>
        </p:nvGrpSpPr>
        <p:grpSpPr>
          <a:xfrm>
            <a:off x="-4402497" y="-1508722"/>
            <a:ext cx="11891060" cy="4551226"/>
            <a:chOff x="-7738422" y="-3054350"/>
            <a:chExt cx="16286892" cy="8153400"/>
          </a:xfrm>
        </p:grpSpPr>
        <p:cxnSp>
          <p:nvCxnSpPr>
            <p:cNvPr id="246" name="Google Shape;246;p6"/>
            <p:cNvCxnSpPr/>
            <p:nvPr/>
          </p:nvCxnSpPr>
          <p:spPr>
            <a:xfrm>
              <a:off x="8548470" y="184150"/>
              <a:ext cx="0" cy="838200"/>
            </a:xfrm>
            <a:prstGeom prst="straightConnector1">
              <a:avLst/>
            </a:prstGeom>
            <a:noFill/>
            <a:ln cap="flat" cmpd="sng" w="9525">
              <a:solidFill>
                <a:srgbClr val="4F964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-7738422" y="-3054350"/>
              <a:ext cx="0" cy="8153400"/>
            </a:xfrm>
            <a:prstGeom prst="straightConnector1">
              <a:avLst/>
            </a:prstGeom>
            <a:noFill/>
            <a:ln cap="flat" cmpd="sng" w="9525">
              <a:solidFill>
                <a:srgbClr val="4F964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8" name="Google Shape;248;p6"/>
          <p:cNvSpPr txBox="1"/>
          <p:nvPr>
            <p:ph idx="1" type="body"/>
          </p:nvPr>
        </p:nvSpPr>
        <p:spPr>
          <a:xfrm>
            <a:off x="1595437" y="954996"/>
            <a:ext cx="5915100" cy="3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100"/>
              <a:buNone/>
            </a:pPr>
            <a:r>
              <a:rPr b="1" lang="it" sz="2300">
                <a:solidFill>
                  <a:srgbClr val="007B3C"/>
                </a:solidFill>
                <a:highlight>
                  <a:schemeClr val="lt1"/>
                </a:highlight>
              </a:rPr>
              <a:t>RETE SPS – Scuole che Promuovono Salute</a:t>
            </a:r>
            <a:endParaRPr b="1" sz="2300">
              <a:solidFill>
                <a:srgbClr val="007B3C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9" name="Google Shape;249;p6"/>
          <p:cNvSpPr/>
          <p:nvPr/>
        </p:nvSpPr>
        <p:spPr>
          <a:xfrm rot="-1373768">
            <a:off x="5372099" y="1561021"/>
            <a:ext cx="693977" cy="1616904"/>
          </a:xfrm>
          <a:prstGeom prst="curvedLeftArrow">
            <a:avLst>
              <a:gd fmla="val 25000" name="adj1"/>
              <a:gd fmla="val 46348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050" lIns="60125" spcFirstLastPara="1" rIns="60125" wrap="square" tIns="30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4031456" y="1628842"/>
            <a:ext cx="10716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050" lIns="60125" spcFirstLastPara="1" rIns="60125" wrap="square" tIns="30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it" sz="21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5218510" y="3211071"/>
            <a:ext cx="9750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050" lIns="60125" spcFirstLastPara="1" rIns="60125" wrap="square" tIns="30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it" sz="2100" u="none" cap="none" strike="noStrike">
                <a:solidFill>
                  <a:srgbClr val="EC700A"/>
                </a:solidFill>
                <a:latin typeface="Calibri"/>
                <a:ea typeface="Calibri"/>
                <a:cs typeface="Calibri"/>
                <a:sym typeface="Calibri"/>
              </a:rPr>
              <a:t>SALUTE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"/>
          <p:cNvSpPr txBox="1"/>
          <p:nvPr/>
        </p:nvSpPr>
        <p:spPr>
          <a:xfrm>
            <a:off x="3171826" y="3551567"/>
            <a:ext cx="1307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0050" lIns="60125" spcFirstLastPara="1" rIns="60125" wrap="square" tIns="30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it" sz="21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2457451" y="2459840"/>
            <a:ext cx="1307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0050" lIns="60125" spcFirstLastPara="1" rIns="60125" wrap="square" tIns="30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it" sz="2100" u="none" cap="none" strike="noStrike">
                <a:solidFill>
                  <a:srgbClr val="EC700A"/>
                </a:solidFill>
                <a:latin typeface="Calibri"/>
                <a:ea typeface="Calibri"/>
                <a:cs typeface="Calibri"/>
                <a:sym typeface="Calibri"/>
              </a:rPr>
              <a:t>SALUTE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"/>
          <p:cNvSpPr/>
          <p:nvPr/>
        </p:nvSpPr>
        <p:spPr>
          <a:xfrm rot="4743457">
            <a:off x="4613806" y="3471837"/>
            <a:ext cx="559472" cy="1304747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050" lIns="60125" spcFirstLastPara="1" rIns="60125" wrap="square" tIns="30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 rot="9013505">
            <a:off x="2300290" y="2864543"/>
            <a:ext cx="567868" cy="1196613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050" lIns="60125" spcFirstLastPara="1" rIns="60125" wrap="square" tIns="30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 rot="-6967728">
            <a:off x="3111835" y="1217438"/>
            <a:ext cx="528622" cy="1246689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050" lIns="60125" spcFirstLastPara="1" rIns="60125" wrap="square" tIns="30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/>
          <p:nvPr/>
        </p:nvSpPr>
        <p:spPr>
          <a:xfrm>
            <a:off x="162950" y="1519676"/>
            <a:ext cx="8789676" cy="3074632"/>
          </a:xfrm>
          <a:custGeom>
            <a:rect b="b" l="l" r="r" t="t"/>
            <a:pathLst>
              <a:path extrusionOk="0" h="8722360" w="19317970">
                <a:moveTo>
                  <a:pt x="18940962" y="0"/>
                </a:moveTo>
                <a:lnTo>
                  <a:pt x="376951" y="0"/>
                </a:lnTo>
                <a:lnTo>
                  <a:pt x="329668" y="2937"/>
                </a:lnTo>
                <a:lnTo>
                  <a:pt x="284137" y="11512"/>
                </a:lnTo>
                <a:lnTo>
                  <a:pt x="240712" y="25373"/>
                </a:lnTo>
                <a:lnTo>
                  <a:pt x="199746" y="44166"/>
                </a:lnTo>
                <a:lnTo>
                  <a:pt x="161592" y="67537"/>
                </a:lnTo>
                <a:lnTo>
                  <a:pt x="126604" y="95134"/>
                </a:lnTo>
                <a:lnTo>
                  <a:pt x="95134" y="126604"/>
                </a:lnTo>
                <a:lnTo>
                  <a:pt x="67537" y="161592"/>
                </a:lnTo>
                <a:lnTo>
                  <a:pt x="44166" y="199746"/>
                </a:lnTo>
                <a:lnTo>
                  <a:pt x="25373" y="240712"/>
                </a:lnTo>
                <a:lnTo>
                  <a:pt x="11512" y="284137"/>
                </a:lnTo>
                <a:lnTo>
                  <a:pt x="2937" y="329668"/>
                </a:lnTo>
                <a:lnTo>
                  <a:pt x="0" y="376951"/>
                </a:lnTo>
                <a:lnTo>
                  <a:pt x="0" y="8345295"/>
                </a:lnTo>
                <a:lnTo>
                  <a:pt x="2937" y="8392579"/>
                </a:lnTo>
                <a:lnTo>
                  <a:pt x="11512" y="8438110"/>
                </a:lnTo>
                <a:lnTo>
                  <a:pt x="25373" y="8481535"/>
                </a:lnTo>
                <a:lnTo>
                  <a:pt x="44166" y="8522501"/>
                </a:lnTo>
                <a:lnTo>
                  <a:pt x="67537" y="8560655"/>
                </a:lnTo>
                <a:lnTo>
                  <a:pt x="95134" y="8595643"/>
                </a:lnTo>
                <a:lnTo>
                  <a:pt x="126604" y="8627112"/>
                </a:lnTo>
                <a:lnTo>
                  <a:pt x="161592" y="8654709"/>
                </a:lnTo>
                <a:lnTo>
                  <a:pt x="199746" y="8678081"/>
                </a:lnTo>
                <a:lnTo>
                  <a:pt x="240712" y="8696874"/>
                </a:lnTo>
                <a:lnTo>
                  <a:pt x="284137" y="8710734"/>
                </a:lnTo>
                <a:lnTo>
                  <a:pt x="329668" y="8719310"/>
                </a:lnTo>
                <a:lnTo>
                  <a:pt x="376951" y="8722247"/>
                </a:lnTo>
                <a:lnTo>
                  <a:pt x="18940962" y="8722247"/>
                </a:lnTo>
                <a:lnTo>
                  <a:pt x="18988248" y="8719310"/>
                </a:lnTo>
                <a:lnTo>
                  <a:pt x="19033780" y="8710734"/>
                </a:lnTo>
                <a:lnTo>
                  <a:pt x="19077206" y="8696874"/>
                </a:lnTo>
                <a:lnTo>
                  <a:pt x="19118172" y="8678081"/>
                </a:lnTo>
                <a:lnTo>
                  <a:pt x="19156326" y="8654709"/>
                </a:lnTo>
                <a:lnTo>
                  <a:pt x="19191314" y="8627112"/>
                </a:lnTo>
                <a:lnTo>
                  <a:pt x="19222783" y="8595643"/>
                </a:lnTo>
                <a:lnTo>
                  <a:pt x="19250379" y="8560655"/>
                </a:lnTo>
                <a:lnTo>
                  <a:pt x="19273750" y="8522501"/>
                </a:lnTo>
                <a:lnTo>
                  <a:pt x="19292542" y="8481535"/>
                </a:lnTo>
                <a:lnTo>
                  <a:pt x="19306402" y="8438110"/>
                </a:lnTo>
                <a:lnTo>
                  <a:pt x="19314977" y="8392579"/>
                </a:lnTo>
                <a:lnTo>
                  <a:pt x="19317914" y="8345295"/>
                </a:lnTo>
                <a:lnTo>
                  <a:pt x="19317914" y="376951"/>
                </a:lnTo>
                <a:lnTo>
                  <a:pt x="19314977" y="329668"/>
                </a:lnTo>
                <a:lnTo>
                  <a:pt x="19306402" y="284137"/>
                </a:lnTo>
                <a:lnTo>
                  <a:pt x="19292542" y="240712"/>
                </a:lnTo>
                <a:lnTo>
                  <a:pt x="19273750" y="199746"/>
                </a:lnTo>
                <a:lnTo>
                  <a:pt x="19250379" y="161592"/>
                </a:lnTo>
                <a:lnTo>
                  <a:pt x="19222783" y="126604"/>
                </a:lnTo>
                <a:lnTo>
                  <a:pt x="19191314" y="95134"/>
                </a:lnTo>
                <a:lnTo>
                  <a:pt x="19156326" y="67537"/>
                </a:lnTo>
                <a:lnTo>
                  <a:pt x="19118172" y="44166"/>
                </a:lnTo>
                <a:lnTo>
                  <a:pt x="19077206" y="25373"/>
                </a:lnTo>
                <a:lnTo>
                  <a:pt x="19033780" y="11512"/>
                </a:lnTo>
                <a:lnTo>
                  <a:pt x="18988248" y="2937"/>
                </a:lnTo>
                <a:lnTo>
                  <a:pt x="189409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 </a:t>
            </a:r>
            <a:r>
              <a:rPr b="1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“Scuola che Promuove Salute - Lombardia”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adotta un </a:t>
            </a:r>
            <a:r>
              <a:rPr b="1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approccio globale</a:t>
            </a: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che si articola in </a:t>
            </a:r>
            <a:r>
              <a:rPr b="1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ambiti</a:t>
            </a: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di intervento strategici: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Sviluppare le competenze individuali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Qualificare l’ambiente sociale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Migliorare l’ambiente strutturale e organizzativo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Rafforzare la collaborazione comunitaria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Obiettivo specifico: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Integrare la promozione della salute nella mission formativa della scuola, non come contenuto tematico, ma come </a:t>
            </a:r>
            <a:r>
              <a:rPr b="1" i="0" lang="it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 che influenza il successo formativo e il benessere degli studenti. </a:t>
            </a:r>
            <a:endParaRPr b="1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7"/>
          <p:cNvGrpSpPr/>
          <p:nvPr/>
        </p:nvGrpSpPr>
        <p:grpSpPr>
          <a:xfrm>
            <a:off x="2700" y="4980342"/>
            <a:ext cx="9140745" cy="160283"/>
            <a:chOff x="5936" y="10950619"/>
            <a:chExt cx="20098385" cy="352425"/>
          </a:xfrm>
        </p:grpSpPr>
        <p:sp>
          <p:nvSpPr>
            <p:cNvPr id="263" name="Google Shape;263;p7"/>
            <p:cNvSpPr/>
            <p:nvPr/>
          </p:nvSpPr>
          <p:spPr>
            <a:xfrm>
              <a:off x="5936" y="10950619"/>
              <a:ext cx="20098385" cy="352425"/>
            </a:xfrm>
            <a:custGeom>
              <a:rect b="b" l="l" r="r" t="t"/>
              <a:pathLst>
                <a:path extrusionOk="0" h="352425" w="20098385">
                  <a:moveTo>
                    <a:pt x="20098162" y="0"/>
                  </a:moveTo>
                  <a:lnTo>
                    <a:pt x="0" y="0"/>
                  </a:lnTo>
                  <a:lnTo>
                    <a:pt x="0" y="351999"/>
                  </a:lnTo>
                  <a:lnTo>
                    <a:pt x="20098162" y="351999"/>
                  </a:lnTo>
                  <a:lnTo>
                    <a:pt x="20098162" y="0"/>
                  </a:lnTo>
                  <a:close/>
                </a:path>
              </a:pathLst>
            </a:custGeom>
            <a:solidFill>
              <a:srgbClr val="007B3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4" name="Google Shape;26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494" y="11056080"/>
              <a:ext cx="167848" cy="158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02524" y="11065056"/>
              <a:ext cx="211059" cy="141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78428" y="11056385"/>
              <a:ext cx="165997" cy="157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33604" y="11065098"/>
              <a:ext cx="184476" cy="1424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7"/>
          <p:cNvSpPr txBox="1"/>
          <p:nvPr>
            <p:ph type="title"/>
          </p:nvPr>
        </p:nvSpPr>
        <p:spPr>
          <a:xfrm>
            <a:off x="348118" y="338503"/>
            <a:ext cx="83817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>
                <a:solidFill>
                  <a:srgbClr val="007B3C"/>
                </a:solidFill>
              </a:rPr>
              <a:t>“Scuole che Promuovono Salute - Lombardia” </a:t>
            </a:r>
            <a:endParaRPr>
              <a:solidFill>
                <a:srgbClr val="007B3C"/>
              </a:solidFill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359477" y="1077248"/>
            <a:ext cx="83589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-88900" lvl="0" marL="1905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B3C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/>
          <p:nvPr>
            <p:ph type="title"/>
          </p:nvPr>
        </p:nvSpPr>
        <p:spPr>
          <a:xfrm>
            <a:off x="1277541" y="129951"/>
            <a:ext cx="66426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00A"/>
              </a:buClr>
              <a:buSzPts val="3300"/>
              <a:buFont typeface="Calibri"/>
              <a:buNone/>
            </a:pPr>
            <a:r>
              <a:rPr b="1" lang="it">
                <a:solidFill>
                  <a:srgbClr val="007B3C"/>
                </a:solidFill>
              </a:rPr>
              <a:t>Scuole che promuovono salute</a:t>
            </a:r>
            <a:endParaRPr>
              <a:solidFill>
                <a:srgbClr val="007B3C"/>
              </a:solidFill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3393620" y="778796"/>
            <a:ext cx="1740600" cy="914400"/>
          </a:xfrm>
          <a:prstGeom prst="ellipse">
            <a:avLst/>
          </a:prstGeom>
          <a:noFill/>
          <a:ln cap="flat" cmpd="sng" w="1714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884" y="977583"/>
            <a:ext cx="5495100" cy="394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7" name="Google Shape;277;p8"/>
          <p:cNvSpPr/>
          <p:nvPr/>
        </p:nvSpPr>
        <p:spPr>
          <a:xfrm>
            <a:off x="5265165" y="2491705"/>
            <a:ext cx="1740600" cy="914400"/>
          </a:xfrm>
          <a:prstGeom prst="ellipse">
            <a:avLst/>
          </a:prstGeom>
          <a:noFill/>
          <a:ln cap="flat" cmpd="sng" w="1714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0775" lIns="41575" spcFirstLastPara="1" rIns="41575" wrap="square" tIns="20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>
            <a:off x="178790" y="174924"/>
            <a:ext cx="8789676" cy="4339374"/>
          </a:xfrm>
          <a:custGeom>
            <a:rect b="b" l="l" r="r" t="t"/>
            <a:pathLst>
              <a:path extrusionOk="0" h="8722360" w="19317970">
                <a:moveTo>
                  <a:pt x="18940962" y="0"/>
                </a:moveTo>
                <a:lnTo>
                  <a:pt x="376951" y="0"/>
                </a:lnTo>
                <a:lnTo>
                  <a:pt x="329668" y="2937"/>
                </a:lnTo>
                <a:lnTo>
                  <a:pt x="284137" y="11512"/>
                </a:lnTo>
                <a:lnTo>
                  <a:pt x="240712" y="25373"/>
                </a:lnTo>
                <a:lnTo>
                  <a:pt x="199746" y="44166"/>
                </a:lnTo>
                <a:lnTo>
                  <a:pt x="161592" y="67537"/>
                </a:lnTo>
                <a:lnTo>
                  <a:pt x="126604" y="95134"/>
                </a:lnTo>
                <a:lnTo>
                  <a:pt x="95134" y="126604"/>
                </a:lnTo>
                <a:lnTo>
                  <a:pt x="67537" y="161592"/>
                </a:lnTo>
                <a:lnTo>
                  <a:pt x="44166" y="199746"/>
                </a:lnTo>
                <a:lnTo>
                  <a:pt x="25373" y="240712"/>
                </a:lnTo>
                <a:lnTo>
                  <a:pt x="11512" y="284137"/>
                </a:lnTo>
                <a:lnTo>
                  <a:pt x="2937" y="329668"/>
                </a:lnTo>
                <a:lnTo>
                  <a:pt x="0" y="376951"/>
                </a:lnTo>
                <a:lnTo>
                  <a:pt x="0" y="8345295"/>
                </a:lnTo>
                <a:lnTo>
                  <a:pt x="2937" y="8392579"/>
                </a:lnTo>
                <a:lnTo>
                  <a:pt x="11512" y="8438110"/>
                </a:lnTo>
                <a:lnTo>
                  <a:pt x="25373" y="8481535"/>
                </a:lnTo>
                <a:lnTo>
                  <a:pt x="44166" y="8522501"/>
                </a:lnTo>
                <a:lnTo>
                  <a:pt x="67537" y="8560655"/>
                </a:lnTo>
                <a:lnTo>
                  <a:pt x="95134" y="8595643"/>
                </a:lnTo>
                <a:lnTo>
                  <a:pt x="126604" y="8627112"/>
                </a:lnTo>
                <a:lnTo>
                  <a:pt x="161592" y="8654709"/>
                </a:lnTo>
                <a:lnTo>
                  <a:pt x="199746" y="8678081"/>
                </a:lnTo>
                <a:lnTo>
                  <a:pt x="240712" y="8696874"/>
                </a:lnTo>
                <a:lnTo>
                  <a:pt x="284137" y="8710734"/>
                </a:lnTo>
                <a:lnTo>
                  <a:pt x="329668" y="8719310"/>
                </a:lnTo>
                <a:lnTo>
                  <a:pt x="376951" y="8722247"/>
                </a:lnTo>
                <a:lnTo>
                  <a:pt x="18940962" y="8722247"/>
                </a:lnTo>
                <a:lnTo>
                  <a:pt x="18988248" y="8719310"/>
                </a:lnTo>
                <a:lnTo>
                  <a:pt x="19033780" y="8710734"/>
                </a:lnTo>
                <a:lnTo>
                  <a:pt x="19077206" y="8696874"/>
                </a:lnTo>
                <a:lnTo>
                  <a:pt x="19118172" y="8678081"/>
                </a:lnTo>
                <a:lnTo>
                  <a:pt x="19156326" y="8654709"/>
                </a:lnTo>
                <a:lnTo>
                  <a:pt x="19191314" y="8627112"/>
                </a:lnTo>
                <a:lnTo>
                  <a:pt x="19222783" y="8595643"/>
                </a:lnTo>
                <a:lnTo>
                  <a:pt x="19250379" y="8560655"/>
                </a:lnTo>
                <a:lnTo>
                  <a:pt x="19273750" y="8522501"/>
                </a:lnTo>
                <a:lnTo>
                  <a:pt x="19292542" y="8481535"/>
                </a:lnTo>
                <a:lnTo>
                  <a:pt x="19306402" y="8438110"/>
                </a:lnTo>
                <a:lnTo>
                  <a:pt x="19314977" y="8392579"/>
                </a:lnTo>
                <a:lnTo>
                  <a:pt x="19317914" y="8345295"/>
                </a:lnTo>
                <a:lnTo>
                  <a:pt x="19317914" y="376951"/>
                </a:lnTo>
                <a:lnTo>
                  <a:pt x="19314977" y="329668"/>
                </a:lnTo>
                <a:lnTo>
                  <a:pt x="19306402" y="284137"/>
                </a:lnTo>
                <a:lnTo>
                  <a:pt x="19292542" y="240712"/>
                </a:lnTo>
                <a:lnTo>
                  <a:pt x="19273750" y="199746"/>
                </a:lnTo>
                <a:lnTo>
                  <a:pt x="19250379" y="161592"/>
                </a:lnTo>
                <a:lnTo>
                  <a:pt x="19222783" y="126604"/>
                </a:lnTo>
                <a:lnTo>
                  <a:pt x="19191314" y="95134"/>
                </a:lnTo>
                <a:lnTo>
                  <a:pt x="19156326" y="67537"/>
                </a:lnTo>
                <a:lnTo>
                  <a:pt x="19118172" y="44166"/>
                </a:lnTo>
                <a:lnTo>
                  <a:pt x="19077206" y="25373"/>
                </a:lnTo>
                <a:lnTo>
                  <a:pt x="19033780" y="11512"/>
                </a:lnTo>
                <a:lnTo>
                  <a:pt x="18988248" y="2937"/>
                </a:lnTo>
                <a:lnTo>
                  <a:pt x="189409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9"/>
          <p:cNvGrpSpPr/>
          <p:nvPr/>
        </p:nvGrpSpPr>
        <p:grpSpPr>
          <a:xfrm>
            <a:off x="2700" y="4980342"/>
            <a:ext cx="9140745" cy="160283"/>
            <a:chOff x="5936" y="10950619"/>
            <a:chExt cx="20098385" cy="352425"/>
          </a:xfrm>
        </p:grpSpPr>
        <p:sp>
          <p:nvSpPr>
            <p:cNvPr id="284" name="Google Shape;284;p9"/>
            <p:cNvSpPr/>
            <p:nvPr/>
          </p:nvSpPr>
          <p:spPr>
            <a:xfrm>
              <a:off x="5936" y="10950619"/>
              <a:ext cx="20098385" cy="352425"/>
            </a:xfrm>
            <a:custGeom>
              <a:rect b="b" l="l" r="r" t="t"/>
              <a:pathLst>
                <a:path extrusionOk="0" h="352425" w="20098385">
                  <a:moveTo>
                    <a:pt x="20098162" y="0"/>
                  </a:moveTo>
                  <a:lnTo>
                    <a:pt x="0" y="0"/>
                  </a:lnTo>
                  <a:lnTo>
                    <a:pt x="0" y="351999"/>
                  </a:lnTo>
                  <a:lnTo>
                    <a:pt x="20098162" y="351999"/>
                  </a:lnTo>
                  <a:lnTo>
                    <a:pt x="20098162" y="0"/>
                  </a:lnTo>
                  <a:close/>
                </a:path>
              </a:pathLst>
            </a:custGeom>
            <a:solidFill>
              <a:srgbClr val="007B3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5" name="Google Shape;28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494" y="11056080"/>
              <a:ext cx="167848" cy="158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02524" y="11065056"/>
              <a:ext cx="211059" cy="141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78428" y="11056385"/>
              <a:ext cx="165997" cy="157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33604" y="11065098"/>
              <a:ext cx="184476" cy="1424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9"/>
          <p:cNvSpPr txBox="1"/>
          <p:nvPr>
            <p:ph type="title"/>
          </p:nvPr>
        </p:nvSpPr>
        <p:spPr>
          <a:xfrm>
            <a:off x="365299" y="285500"/>
            <a:ext cx="8603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">
                <a:solidFill>
                  <a:srgbClr val="007B3C"/>
                </a:solidFill>
              </a:rPr>
              <a:t>I programmi preventivi regionali</a:t>
            </a:r>
            <a:endParaRPr/>
          </a:p>
        </p:txBody>
      </p:sp>
      <p:sp>
        <p:nvSpPr>
          <p:cNvPr id="290" name="Google Shape;290;p9"/>
          <p:cNvSpPr/>
          <p:nvPr/>
        </p:nvSpPr>
        <p:spPr>
          <a:xfrm>
            <a:off x="371082" y="1883865"/>
            <a:ext cx="3089662" cy="557914"/>
          </a:xfrm>
          <a:custGeom>
            <a:rect b="b" l="l" r="r" t="t"/>
            <a:pathLst>
              <a:path extrusionOk="0" h="1226185" w="2607310">
                <a:moveTo>
                  <a:pt x="2335007" y="0"/>
                </a:moveTo>
                <a:lnTo>
                  <a:pt x="272243" y="0"/>
                </a:lnTo>
                <a:lnTo>
                  <a:pt x="223308" y="4386"/>
                </a:lnTo>
                <a:lnTo>
                  <a:pt x="177250" y="17032"/>
                </a:lnTo>
                <a:lnTo>
                  <a:pt x="134838" y="37170"/>
                </a:lnTo>
                <a:lnTo>
                  <a:pt x="96842" y="64029"/>
                </a:lnTo>
                <a:lnTo>
                  <a:pt x="64029" y="96842"/>
                </a:lnTo>
                <a:lnTo>
                  <a:pt x="37170" y="134838"/>
                </a:lnTo>
                <a:lnTo>
                  <a:pt x="17032" y="177250"/>
                </a:lnTo>
                <a:lnTo>
                  <a:pt x="4386" y="223308"/>
                </a:lnTo>
                <a:lnTo>
                  <a:pt x="0" y="272243"/>
                </a:lnTo>
                <a:lnTo>
                  <a:pt x="0" y="953614"/>
                </a:lnTo>
                <a:lnTo>
                  <a:pt x="4386" y="1002552"/>
                </a:lnTo>
                <a:lnTo>
                  <a:pt x="17032" y="1048611"/>
                </a:lnTo>
                <a:lnTo>
                  <a:pt x="37170" y="1091023"/>
                </a:lnTo>
                <a:lnTo>
                  <a:pt x="64029" y="1129020"/>
                </a:lnTo>
                <a:lnTo>
                  <a:pt x="96842" y="1161831"/>
                </a:lnTo>
                <a:lnTo>
                  <a:pt x="134838" y="1188690"/>
                </a:lnTo>
                <a:lnTo>
                  <a:pt x="177250" y="1208826"/>
                </a:lnTo>
                <a:lnTo>
                  <a:pt x="223308" y="1221471"/>
                </a:lnTo>
                <a:lnTo>
                  <a:pt x="272243" y="1225857"/>
                </a:lnTo>
                <a:lnTo>
                  <a:pt x="2335007" y="1225857"/>
                </a:lnTo>
                <a:lnTo>
                  <a:pt x="2383942" y="1221471"/>
                </a:lnTo>
                <a:lnTo>
                  <a:pt x="2430000" y="1208826"/>
                </a:lnTo>
                <a:lnTo>
                  <a:pt x="2472411" y="1188690"/>
                </a:lnTo>
                <a:lnTo>
                  <a:pt x="2510408" y="1161831"/>
                </a:lnTo>
                <a:lnTo>
                  <a:pt x="2543220" y="1129020"/>
                </a:lnTo>
                <a:lnTo>
                  <a:pt x="2570080" y="1091023"/>
                </a:lnTo>
                <a:lnTo>
                  <a:pt x="2590217" y="1048611"/>
                </a:lnTo>
                <a:lnTo>
                  <a:pt x="2602864" y="1002552"/>
                </a:lnTo>
                <a:lnTo>
                  <a:pt x="2607250" y="953614"/>
                </a:lnTo>
                <a:lnTo>
                  <a:pt x="2607250" y="272243"/>
                </a:lnTo>
                <a:lnTo>
                  <a:pt x="2602864" y="223308"/>
                </a:lnTo>
                <a:lnTo>
                  <a:pt x="2590217" y="177250"/>
                </a:lnTo>
                <a:lnTo>
                  <a:pt x="2570080" y="134838"/>
                </a:lnTo>
                <a:lnTo>
                  <a:pt x="2543220" y="96842"/>
                </a:lnTo>
                <a:lnTo>
                  <a:pt x="2510408" y="64029"/>
                </a:lnTo>
                <a:lnTo>
                  <a:pt x="2472411" y="37170"/>
                </a:lnTo>
                <a:lnTo>
                  <a:pt x="2430000" y="17032"/>
                </a:lnTo>
                <a:lnTo>
                  <a:pt x="2383942" y="4386"/>
                </a:lnTo>
                <a:lnTo>
                  <a:pt x="2335007" y="0"/>
                </a:lnTo>
                <a:close/>
              </a:path>
            </a:pathLst>
          </a:custGeom>
          <a:solidFill>
            <a:srgbClr val="007B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378619" y="2634256"/>
            <a:ext cx="3058849" cy="557914"/>
          </a:xfrm>
          <a:custGeom>
            <a:rect b="b" l="l" r="r" t="t"/>
            <a:pathLst>
              <a:path extrusionOk="0" h="1226184" w="6722745">
                <a:moveTo>
                  <a:pt x="6450065" y="0"/>
                </a:moveTo>
                <a:lnTo>
                  <a:pt x="272243" y="0"/>
                </a:lnTo>
                <a:lnTo>
                  <a:pt x="223308" y="4386"/>
                </a:lnTo>
                <a:lnTo>
                  <a:pt x="177250" y="17032"/>
                </a:lnTo>
                <a:lnTo>
                  <a:pt x="134838" y="37170"/>
                </a:lnTo>
                <a:lnTo>
                  <a:pt x="96842" y="64029"/>
                </a:lnTo>
                <a:lnTo>
                  <a:pt x="64029" y="96842"/>
                </a:lnTo>
                <a:lnTo>
                  <a:pt x="37170" y="134838"/>
                </a:lnTo>
                <a:lnTo>
                  <a:pt x="17032" y="177250"/>
                </a:lnTo>
                <a:lnTo>
                  <a:pt x="4386" y="223308"/>
                </a:lnTo>
                <a:lnTo>
                  <a:pt x="0" y="272243"/>
                </a:lnTo>
                <a:lnTo>
                  <a:pt x="0" y="953614"/>
                </a:lnTo>
                <a:lnTo>
                  <a:pt x="4386" y="1002552"/>
                </a:lnTo>
                <a:lnTo>
                  <a:pt x="17032" y="1048611"/>
                </a:lnTo>
                <a:lnTo>
                  <a:pt x="37170" y="1091023"/>
                </a:lnTo>
                <a:lnTo>
                  <a:pt x="64029" y="1129020"/>
                </a:lnTo>
                <a:lnTo>
                  <a:pt x="96842" y="1161831"/>
                </a:lnTo>
                <a:lnTo>
                  <a:pt x="134838" y="1188690"/>
                </a:lnTo>
                <a:lnTo>
                  <a:pt x="177250" y="1208826"/>
                </a:lnTo>
                <a:lnTo>
                  <a:pt x="223308" y="1221471"/>
                </a:lnTo>
                <a:lnTo>
                  <a:pt x="272243" y="1225857"/>
                </a:lnTo>
                <a:lnTo>
                  <a:pt x="6450065" y="1225857"/>
                </a:lnTo>
                <a:lnTo>
                  <a:pt x="6499000" y="1221471"/>
                </a:lnTo>
                <a:lnTo>
                  <a:pt x="6545058" y="1208826"/>
                </a:lnTo>
                <a:lnTo>
                  <a:pt x="6587469" y="1188690"/>
                </a:lnTo>
                <a:lnTo>
                  <a:pt x="6625466" y="1161831"/>
                </a:lnTo>
                <a:lnTo>
                  <a:pt x="6658278" y="1129020"/>
                </a:lnTo>
                <a:lnTo>
                  <a:pt x="6685138" y="1091023"/>
                </a:lnTo>
                <a:lnTo>
                  <a:pt x="6705275" y="1048611"/>
                </a:lnTo>
                <a:lnTo>
                  <a:pt x="6717922" y="1002552"/>
                </a:lnTo>
                <a:lnTo>
                  <a:pt x="6722308" y="953614"/>
                </a:lnTo>
                <a:lnTo>
                  <a:pt x="6722308" y="272243"/>
                </a:lnTo>
                <a:lnTo>
                  <a:pt x="6717922" y="223308"/>
                </a:lnTo>
                <a:lnTo>
                  <a:pt x="6705275" y="177250"/>
                </a:lnTo>
                <a:lnTo>
                  <a:pt x="6685138" y="134838"/>
                </a:lnTo>
                <a:lnTo>
                  <a:pt x="6658278" y="96842"/>
                </a:lnTo>
                <a:lnTo>
                  <a:pt x="6625466" y="64029"/>
                </a:lnTo>
                <a:lnTo>
                  <a:pt x="6587469" y="37170"/>
                </a:lnTo>
                <a:lnTo>
                  <a:pt x="6545058" y="17032"/>
                </a:lnTo>
                <a:lnTo>
                  <a:pt x="6499000" y="4386"/>
                </a:lnTo>
                <a:lnTo>
                  <a:pt x="6450065" y="0"/>
                </a:lnTo>
                <a:close/>
              </a:path>
            </a:pathLst>
          </a:custGeom>
          <a:solidFill>
            <a:srgbClr val="007B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 txBox="1"/>
          <p:nvPr/>
        </p:nvSpPr>
        <p:spPr>
          <a:xfrm>
            <a:off x="530005" y="1636107"/>
            <a:ext cx="27495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25400" lvl="0" marL="0" marR="0" rtl="0" algn="l">
              <a:lnSpc>
                <a:spcPct val="14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5400" lvl="0" marL="0" marR="0" rtl="0" algn="l">
              <a:lnSpc>
                <a:spcPct val="14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LIFE SKILLS TRAINING 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5400" lvl="0" marL="0" marR="0" rtl="0" algn="l">
              <a:lnSpc>
                <a:spcPct val="14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5400" lvl="0" marL="0" marR="0" rtl="0" algn="l">
              <a:lnSpc>
                <a:spcPct val="14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UNPLUGGED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9"/>
          <p:cNvSpPr txBox="1"/>
          <p:nvPr>
            <p:ph idx="11" type="ftr"/>
          </p:nvPr>
        </p:nvSpPr>
        <p:spPr>
          <a:xfrm>
            <a:off x="3800835" y="5012836"/>
            <a:ext cx="1542600" cy="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it"/>
              <a:t>PROMOZIONE DELLA SALUTE A SCUOLA</a:t>
            </a:r>
            <a:endParaRPr/>
          </a:p>
        </p:txBody>
      </p:sp>
      <p:sp>
        <p:nvSpPr>
          <p:cNvPr id="294" name="Google Shape;294;p9"/>
          <p:cNvSpPr txBox="1"/>
          <p:nvPr>
            <p:ph idx="1" type="body"/>
          </p:nvPr>
        </p:nvSpPr>
        <p:spPr>
          <a:xfrm>
            <a:off x="359528" y="912972"/>
            <a:ext cx="82428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12700" marR="12700" rtl="0" algn="l">
              <a:lnSpc>
                <a:spcPct val="100499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it"/>
              <a:t>All’interno del modello della rete delle scuole che promuovono salute vengono  promossi i programmi preventivi regionali:</a:t>
            </a:r>
            <a:endParaRPr/>
          </a:p>
        </p:txBody>
      </p:sp>
      <p:sp>
        <p:nvSpPr>
          <p:cNvPr id="295" name="Google Shape;295;p9"/>
          <p:cNvSpPr txBox="1"/>
          <p:nvPr/>
        </p:nvSpPr>
        <p:spPr>
          <a:xfrm>
            <a:off x="3732097" y="1704652"/>
            <a:ext cx="4909800" cy="26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-171450" lvl="0" marL="1905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basano sulla </a:t>
            </a:r>
            <a:r>
              <a:rPr b="1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promozione delle life skill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90500" marR="1270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Forniscono ai giovani un modo sistematico di imparare  le </a:t>
            </a:r>
            <a:r>
              <a:rPr b="1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abilità di vita </a:t>
            </a:r>
            <a:r>
              <a:rPr b="0" i="0" lang="it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necessarie per affrontare con successo  situazioni impegnative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190500" marR="12700" rtl="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rgbClr val="007B3C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programmi grazie ad un lavoro congiunto sono stati rivisti e adattati per favorire </a:t>
            </a:r>
            <a:r>
              <a:rPr b="1" i="0" lang="it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l’integrazione  </a:t>
            </a:r>
            <a:r>
              <a:rPr b="0" i="0" lang="it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 il </a:t>
            </a:r>
            <a:r>
              <a:rPr b="1" i="0" lang="it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curriculum scolastico</a:t>
            </a:r>
            <a:r>
              <a:rPr b="0" i="0" lang="it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i="0" lang="it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competenze di cittadinanza</a:t>
            </a:r>
            <a:r>
              <a:rPr b="0" i="0" lang="it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la didattica, la  programmazione verticale per competenze, l’orientamento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382302" y="3459541"/>
            <a:ext cx="3083144" cy="557914"/>
          </a:xfrm>
          <a:custGeom>
            <a:rect b="b" l="l" r="r" t="t"/>
            <a:pathLst>
              <a:path extrusionOk="0" h="1226185" w="2607310">
                <a:moveTo>
                  <a:pt x="2335007" y="0"/>
                </a:moveTo>
                <a:lnTo>
                  <a:pt x="272243" y="0"/>
                </a:lnTo>
                <a:lnTo>
                  <a:pt x="223308" y="4386"/>
                </a:lnTo>
                <a:lnTo>
                  <a:pt x="177250" y="17032"/>
                </a:lnTo>
                <a:lnTo>
                  <a:pt x="134838" y="37170"/>
                </a:lnTo>
                <a:lnTo>
                  <a:pt x="96842" y="64029"/>
                </a:lnTo>
                <a:lnTo>
                  <a:pt x="64029" y="96842"/>
                </a:lnTo>
                <a:lnTo>
                  <a:pt x="37170" y="134838"/>
                </a:lnTo>
                <a:lnTo>
                  <a:pt x="17032" y="177250"/>
                </a:lnTo>
                <a:lnTo>
                  <a:pt x="4386" y="223308"/>
                </a:lnTo>
                <a:lnTo>
                  <a:pt x="0" y="272243"/>
                </a:lnTo>
                <a:lnTo>
                  <a:pt x="0" y="953614"/>
                </a:lnTo>
                <a:lnTo>
                  <a:pt x="4386" y="1002552"/>
                </a:lnTo>
                <a:lnTo>
                  <a:pt x="17032" y="1048611"/>
                </a:lnTo>
                <a:lnTo>
                  <a:pt x="37170" y="1091023"/>
                </a:lnTo>
                <a:lnTo>
                  <a:pt x="64029" y="1129020"/>
                </a:lnTo>
                <a:lnTo>
                  <a:pt x="96842" y="1161831"/>
                </a:lnTo>
                <a:lnTo>
                  <a:pt x="134838" y="1188690"/>
                </a:lnTo>
                <a:lnTo>
                  <a:pt x="177250" y="1208826"/>
                </a:lnTo>
                <a:lnTo>
                  <a:pt x="223308" y="1221471"/>
                </a:lnTo>
                <a:lnTo>
                  <a:pt x="272243" y="1225857"/>
                </a:lnTo>
                <a:lnTo>
                  <a:pt x="2335007" y="1225857"/>
                </a:lnTo>
                <a:lnTo>
                  <a:pt x="2383942" y="1221471"/>
                </a:lnTo>
                <a:lnTo>
                  <a:pt x="2430000" y="1208826"/>
                </a:lnTo>
                <a:lnTo>
                  <a:pt x="2472411" y="1188690"/>
                </a:lnTo>
                <a:lnTo>
                  <a:pt x="2510408" y="1161831"/>
                </a:lnTo>
                <a:lnTo>
                  <a:pt x="2543220" y="1129020"/>
                </a:lnTo>
                <a:lnTo>
                  <a:pt x="2570080" y="1091023"/>
                </a:lnTo>
                <a:lnTo>
                  <a:pt x="2590217" y="1048611"/>
                </a:lnTo>
                <a:lnTo>
                  <a:pt x="2602864" y="1002552"/>
                </a:lnTo>
                <a:lnTo>
                  <a:pt x="2607250" y="953614"/>
                </a:lnTo>
                <a:lnTo>
                  <a:pt x="2607250" y="272243"/>
                </a:lnTo>
                <a:lnTo>
                  <a:pt x="2602864" y="223308"/>
                </a:lnTo>
                <a:lnTo>
                  <a:pt x="2590217" y="177250"/>
                </a:lnTo>
                <a:lnTo>
                  <a:pt x="2570080" y="134838"/>
                </a:lnTo>
                <a:lnTo>
                  <a:pt x="2543220" y="96842"/>
                </a:lnTo>
                <a:lnTo>
                  <a:pt x="2510408" y="64029"/>
                </a:lnTo>
                <a:lnTo>
                  <a:pt x="2472411" y="37170"/>
                </a:lnTo>
                <a:lnTo>
                  <a:pt x="2430000" y="17032"/>
                </a:lnTo>
                <a:lnTo>
                  <a:pt x="2383942" y="4386"/>
                </a:lnTo>
                <a:lnTo>
                  <a:pt x="2335007" y="0"/>
                </a:lnTo>
                <a:close/>
              </a:path>
            </a:pathLst>
          </a:custGeom>
          <a:solidFill>
            <a:srgbClr val="007B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it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PEER EDUCATION 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FAE35F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