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33" r:id="rId1"/>
  </p:sldMasterIdLst>
  <p:notesMasterIdLst>
    <p:notesMasterId r:id="rId30"/>
  </p:notesMasterIdLst>
  <p:handoutMasterIdLst>
    <p:handoutMasterId r:id="rId31"/>
  </p:handoutMasterIdLst>
  <p:sldIdLst>
    <p:sldId id="287" r:id="rId2"/>
    <p:sldId id="346" r:id="rId3"/>
    <p:sldId id="363" r:id="rId4"/>
    <p:sldId id="357" r:id="rId5"/>
    <p:sldId id="391" r:id="rId6"/>
    <p:sldId id="427" r:id="rId7"/>
    <p:sldId id="426" r:id="rId8"/>
    <p:sldId id="362" r:id="rId9"/>
    <p:sldId id="328" r:id="rId10"/>
    <p:sldId id="292" r:id="rId11"/>
    <p:sldId id="399" r:id="rId12"/>
    <p:sldId id="352" r:id="rId13"/>
    <p:sldId id="376" r:id="rId14"/>
    <p:sldId id="377" r:id="rId15"/>
    <p:sldId id="307" r:id="rId16"/>
    <p:sldId id="263" r:id="rId17"/>
    <p:sldId id="371" r:id="rId18"/>
    <p:sldId id="366" r:id="rId19"/>
    <p:sldId id="397" r:id="rId20"/>
    <p:sldId id="383" r:id="rId21"/>
    <p:sldId id="384" r:id="rId22"/>
    <p:sldId id="320" r:id="rId23"/>
    <p:sldId id="327" r:id="rId24"/>
    <p:sldId id="402" r:id="rId25"/>
    <p:sldId id="405" r:id="rId26"/>
    <p:sldId id="410" r:id="rId27"/>
    <p:sldId id="407" r:id="rId28"/>
    <p:sldId id="419" r:id="rId29"/>
  </p:sldIdLst>
  <p:sldSz cx="9144000" cy="6858000" type="screen4x3"/>
  <p:notesSz cx="9144000" cy="6858000"/>
  <p:custShowLst>
    <p:custShow name="Presentazione personalizzata 1" id="0">
      <p:sldLst>
        <p:sld r:id="rId2"/>
        <p:sld r:id="rId11"/>
        <p:sld r:id="rId17"/>
      </p:sldLst>
    </p:custShow>
  </p:custShow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6672"/>
    <a:srgbClr val="FF9900"/>
    <a:srgbClr val="DE5A50"/>
    <a:srgbClr val="FFDF79"/>
    <a:srgbClr val="FFC819"/>
    <a:srgbClr val="D22824"/>
    <a:srgbClr val="E12815"/>
    <a:srgbClr val="4CB4A0"/>
    <a:srgbClr val="336699"/>
    <a:srgbClr val="A3B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ile con tema 2 - Color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08" autoAdjust="0"/>
    <p:restoredTop sz="50931" autoAdjust="0"/>
  </p:normalViewPr>
  <p:slideViewPr>
    <p:cSldViewPr>
      <p:cViewPr varScale="1">
        <p:scale>
          <a:sx n="70" d="100"/>
          <a:sy n="70" d="100"/>
        </p:scale>
        <p:origin x="17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5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84"/>
    </p:cViewPr>
  </p:sorterViewPr>
  <p:notesViewPr>
    <p:cSldViewPr>
      <p:cViewPr>
        <p:scale>
          <a:sx n="80" d="100"/>
          <a:sy n="80" d="100"/>
        </p:scale>
        <p:origin x="1420" y="4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788A2E-A764-44DD-B3B0-2BCF327DC44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75A194C0-B344-4B82-B6C6-CFA9ECE0EE18}">
      <dgm:prSet phldrT="[Testo]"/>
      <dgm:spPr/>
      <dgm:t>
        <a:bodyPr/>
        <a:lstStyle/>
        <a:p>
          <a:r>
            <a:rPr lang="it-IT" dirty="0"/>
            <a:t>Il percorso formativo</a:t>
          </a:r>
        </a:p>
      </dgm:t>
    </dgm:pt>
    <dgm:pt modelId="{9EC1EC92-B23A-4EAB-9AC3-A7855A1C7A44}" type="parTrans" cxnId="{90E35E75-E2A3-43BC-9D4B-EC0B369D81EC}">
      <dgm:prSet/>
      <dgm:spPr/>
      <dgm:t>
        <a:bodyPr/>
        <a:lstStyle/>
        <a:p>
          <a:endParaRPr lang="it-IT"/>
        </a:p>
      </dgm:t>
    </dgm:pt>
    <dgm:pt modelId="{3C5DDF8F-9605-4512-8950-11D69A1D88F1}" type="sibTrans" cxnId="{90E35E75-E2A3-43BC-9D4B-EC0B369D81EC}">
      <dgm:prSet/>
      <dgm:spPr/>
      <dgm:t>
        <a:bodyPr/>
        <a:lstStyle/>
        <a:p>
          <a:endParaRPr lang="it-IT"/>
        </a:p>
      </dgm:t>
    </dgm:pt>
    <dgm:pt modelId="{F1B0F4B6-B9E8-4A00-A86E-C3C15EF1867C}">
      <dgm:prSet phldrT="[Testo]"/>
      <dgm:spPr/>
      <dgm:t>
        <a:bodyPr/>
        <a:lstStyle/>
        <a:p>
          <a:r>
            <a:rPr lang="it-IT" dirty="0"/>
            <a:t>La piattaforma INDIRE</a:t>
          </a:r>
        </a:p>
      </dgm:t>
    </dgm:pt>
    <dgm:pt modelId="{D17E4D8C-7620-4208-8495-F251F8C4D8AD}" type="parTrans" cxnId="{8E990109-6075-4CB6-B73C-4D0CEB05A727}">
      <dgm:prSet/>
      <dgm:spPr/>
      <dgm:t>
        <a:bodyPr/>
        <a:lstStyle/>
        <a:p>
          <a:endParaRPr lang="it-IT"/>
        </a:p>
      </dgm:t>
    </dgm:pt>
    <dgm:pt modelId="{E6064E89-A7B6-445A-9D86-A1749AA88AFB}" type="sibTrans" cxnId="{8E990109-6075-4CB6-B73C-4D0CEB05A727}">
      <dgm:prSet/>
      <dgm:spPr/>
      <dgm:t>
        <a:bodyPr/>
        <a:lstStyle/>
        <a:p>
          <a:endParaRPr lang="it-IT"/>
        </a:p>
      </dgm:t>
    </dgm:pt>
    <dgm:pt modelId="{AA3EA6C1-CF23-41EB-8BA0-5B087233C32B}">
      <dgm:prSet phldrT="[Testo]"/>
      <dgm:spPr/>
      <dgm:t>
        <a:bodyPr/>
        <a:lstStyle/>
        <a:p>
          <a:r>
            <a:rPr lang="it-IT" dirty="0"/>
            <a:t>In provincia di Varese</a:t>
          </a:r>
        </a:p>
      </dgm:t>
    </dgm:pt>
    <dgm:pt modelId="{E4769BE4-D4A4-4021-A733-1689C803855A}" type="sibTrans" cxnId="{15788214-D324-48A2-A069-2CDFE0D6044E}">
      <dgm:prSet/>
      <dgm:spPr/>
      <dgm:t>
        <a:bodyPr/>
        <a:lstStyle/>
        <a:p>
          <a:endParaRPr lang="it-IT"/>
        </a:p>
      </dgm:t>
    </dgm:pt>
    <dgm:pt modelId="{EC1FAB2D-0690-4948-9E29-A60D5FCDE446}" type="parTrans" cxnId="{15788214-D324-48A2-A069-2CDFE0D6044E}">
      <dgm:prSet/>
      <dgm:spPr/>
      <dgm:t>
        <a:bodyPr/>
        <a:lstStyle/>
        <a:p>
          <a:endParaRPr lang="it-IT"/>
        </a:p>
      </dgm:t>
    </dgm:pt>
    <dgm:pt modelId="{F541DE64-AC53-49B0-B9F3-C41F373C4D3A}" type="pres">
      <dgm:prSet presAssocID="{B2788A2E-A764-44DD-B3B0-2BCF327DC44C}" presName="linear" presStyleCnt="0">
        <dgm:presLayoutVars>
          <dgm:animLvl val="lvl"/>
          <dgm:resizeHandles val="exact"/>
        </dgm:presLayoutVars>
      </dgm:prSet>
      <dgm:spPr/>
    </dgm:pt>
    <dgm:pt modelId="{D230BD92-4708-49E3-9721-DA3FC20FFB4F}" type="pres">
      <dgm:prSet presAssocID="{75A194C0-B344-4B82-B6C6-CFA9ECE0EE18}" presName="parentText" presStyleLbl="node1" presStyleIdx="0" presStyleCnt="3" custLinFactY="-15749" custLinFactNeighborX="1181" custLinFactNeighborY="-100000">
        <dgm:presLayoutVars>
          <dgm:chMax val="0"/>
          <dgm:bulletEnabled val="1"/>
        </dgm:presLayoutVars>
      </dgm:prSet>
      <dgm:spPr/>
    </dgm:pt>
    <dgm:pt modelId="{B68B6168-7F1E-4EFD-B81A-929B24E7C1FB}" type="pres">
      <dgm:prSet presAssocID="{3C5DDF8F-9605-4512-8950-11D69A1D88F1}" presName="spacer" presStyleCnt="0"/>
      <dgm:spPr/>
    </dgm:pt>
    <dgm:pt modelId="{844A0421-E03F-47AA-AE59-07A34F776FE2}" type="pres">
      <dgm:prSet presAssocID="{F1B0F4B6-B9E8-4A00-A86E-C3C15EF186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9718886-C3D6-496C-85BE-3636A82F4CE5}" type="pres">
      <dgm:prSet presAssocID="{E6064E89-A7B6-445A-9D86-A1749AA88AFB}" presName="spacer" presStyleCnt="0"/>
      <dgm:spPr/>
    </dgm:pt>
    <dgm:pt modelId="{F9AD2C79-2FCE-4076-8103-C1BAA7A1E549}" type="pres">
      <dgm:prSet presAssocID="{AA3EA6C1-CF23-41EB-8BA0-5B087233C32B}" presName="parentText" presStyleLbl="node1" presStyleIdx="2" presStyleCnt="3" custLinFactY="14772" custLinFactNeighborY="100000">
        <dgm:presLayoutVars>
          <dgm:chMax val="0"/>
          <dgm:bulletEnabled val="1"/>
        </dgm:presLayoutVars>
      </dgm:prSet>
      <dgm:spPr/>
    </dgm:pt>
  </dgm:ptLst>
  <dgm:cxnLst>
    <dgm:cxn modelId="{8E990109-6075-4CB6-B73C-4D0CEB05A727}" srcId="{B2788A2E-A764-44DD-B3B0-2BCF327DC44C}" destId="{F1B0F4B6-B9E8-4A00-A86E-C3C15EF1867C}" srcOrd="1" destOrd="0" parTransId="{D17E4D8C-7620-4208-8495-F251F8C4D8AD}" sibTransId="{E6064E89-A7B6-445A-9D86-A1749AA88AFB}"/>
    <dgm:cxn modelId="{15788214-D324-48A2-A069-2CDFE0D6044E}" srcId="{B2788A2E-A764-44DD-B3B0-2BCF327DC44C}" destId="{AA3EA6C1-CF23-41EB-8BA0-5B087233C32B}" srcOrd="2" destOrd="0" parTransId="{EC1FAB2D-0690-4948-9E29-A60D5FCDE446}" sibTransId="{E4769BE4-D4A4-4021-A733-1689C803855A}"/>
    <dgm:cxn modelId="{6A2FC932-8CEA-4072-9799-8D9AA6B1D680}" type="presOf" srcId="{75A194C0-B344-4B82-B6C6-CFA9ECE0EE18}" destId="{D230BD92-4708-49E3-9721-DA3FC20FFB4F}" srcOrd="0" destOrd="0" presId="urn:microsoft.com/office/officeart/2005/8/layout/vList2"/>
    <dgm:cxn modelId="{D3B30D3A-3DAD-4425-B62A-B4D5FA9B6564}" type="presOf" srcId="{B2788A2E-A764-44DD-B3B0-2BCF327DC44C}" destId="{F541DE64-AC53-49B0-B9F3-C41F373C4D3A}" srcOrd="0" destOrd="0" presId="urn:microsoft.com/office/officeart/2005/8/layout/vList2"/>
    <dgm:cxn modelId="{90E35E75-E2A3-43BC-9D4B-EC0B369D81EC}" srcId="{B2788A2E-A764-44DD-B3B0-2BCF327DC44C}" destId="{75A194C0-B344-4B82-B6C6-CFA9ECE0EE18}" srcOrd="0" destOrd="0" parTransId="{9EC1EC92-B23A-4EAB-9AC3-A7855A1C7A44}" sibTransId="{3C5DDF8F-9605-4512-8950-11D69A1D88F1}"/>
    <dgm:cxn modelId="{0D57DDE5-D2F1-4F52-B86D-A546EDE4F906}" type="presOf" srcId="{AA3EA6C1-CF23-41EB-8BA0-5B087233C32B}" destId="{F9AD2C79-2FCE-4076-8103-C1BAA7A1E549}" srcOrd="0" destOrd="0" presId="urn:microsoft.com/office/officeart/2005/8/layout/vList2"/>
    <dgm:cxn modelId="{2A8D8AF5-6E59-457B-9A26-4390BDD7B6DD}" type="presOf" srcId="{F1B0F4B6-B9E8-4A00-A86E-C3C15EF1867C}" destId="{844A0421-E03F-47AA-AE59-07A34F776FE2}" srcOrd="0" destOrd="0" presId="urn:microsoft.com/office/officeart/2005/8/layout/vList2"/>
    <dgm:cxn modelId="{70B329FD-122C-4C74-B81E-19FB030FF49A}" type="presParOf" srcId="{F541DE64-AC53-49B0-B9F3-C41F373C4D3A}" destId="{D230BD92-4708-49E3-9721-DA3FC20FFB4F}" srcOrd="0" destOrd="0" presId="urn:microsoft.com/office/officeart/2005/8/layout/vList2"/>
    <dgm:cxn modelId="{CCFF6AB9-8FA9-4FAB-89D9-6CF0E9B7DB33}" type="presParOf" srcId="{F541DE64-AC53-49B0-B9F3-C41F373C4D3A}" destId="{B68B6168-7F1E-4EFD-B81A-929B24E7C1FB}" srcOrd="1" destOrd="0" presId="urn:microsoft.com/office/officeart/2005/8/layout/vList2"/>
    <dgm:cxn modelId="{2C0F6DEB-DAC7-4582-B058-6E5BCE79932C}" type="presParOf" srcId="{F541DE64-AC53-49B0-B9F3-C41F373C4D3A}" destId="{844A0421-E03F-47AA-AE59-07A34F776FE2}" srcOrd="2" destOrd="0" presId="urn:microsoft.com/office/officeart/2005/8/layout/vList2"/>
    <dgm:cxn modelId="{4E871857-BC67-4A80-9796-893198108440}" type="presParOf" srcId="{F541DE64-AC53-49B0-B9F3-C41F373C4D3A}" destId="{59718886-C3D6-496C-85BE-3636A82F4CE5}" srcOrd="3" destOrd="0" presId="urn:microsoft.com/office/officeart/2005/8/layout/vList2"/>
    <dgm:cxn modelId="{07D59BDF-3B6E-496F-9149-55A064DCDA60}" type="presParOf" srcId="{F541DE64-AC53-49B0-B9F3-C41F373C4D3A}" destId="{F9AD2C79-2FCE-4076-8103-C1BAA7A1E54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788A2E-A764-44DD-B3B0-2BCF327DC44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75A194C0-B344-4B82-B6C6-CFA9ECE0EE18}">
      <dgm:prSet phldrT="[Testo]"/>
      <dgm:spPr/>
      <dgm:t>
        <a:bodyPr/>
        <a:lstStyle/>
        <a:p>
          <a:r>
            <a:rPr lang="it-IT" dirty="0"/>
            <a:t>Il percorso formativo</a:t>
          </a:r>
        </a:p>
      </dgm:t>
    </dgm:pt>
    <dgm:pt modelId="{9EC1EC92-B23A-4EAB-9AC3-A7855A1C7A44}" type="parTrans" cxnId="{90E35E75-E2A3-43BC-9D4B-EC0B369D81EC}">
      <dgm:prSet/>
      <dgm:spPr/>
      <dgm:t>
        <a:bodyPr/>
        <a:lstStyle/>
        <a:p>
          <a:endParaRPr lang="it-IT"/>
        </a:p>
      </dgm:t>
    </dgm:pt>
    <dgm:pt modelId="{3C5DDF8F-9605-4512-8950-11D69A1D88F1}" type="sibTrans" cxnId="{90E35E75-E2A3-43BC-9D4B-EC0B369D81EC}">
      <dgm:prSet/>
      <dgm:spPr/>
      <dgm:t>
        <a:bodyPr/>
        <a:lstStyle/>
        <a:p>
          <a:endParaRPr lang="it-IT"/>
        </a:p>
      </dgm:t>
    </dgm:pt>
    <dgm:pt modelId="{F1B0F4B6-B9E8-4A00-A86E-C3C15EF1867C}">
      <dgm:prSet phldrT="[Testo]"/>
      <dgm:spPr>
        <a:noFill/>
      </dgm:spPr>
      <dgm:t>
        <a:bodyPr/>
        <a:lstStyle/>
        <a:p>
          <a:r>
            <a:rPr lang="it-IT" dirty="0">
              <a:solidFill>
                <a:schemeClr val="tx1">
                  <a:lumMod val="50000"/>
                </a:schemeClr>
              </a:solidFill>
            </a:rPr>
            <a:t>La piattaforma INDIRE</a:t>
          </a:r>
        </a:p>
      </dgm:t>
    </dgm:pt>
    <dgm:pt modelId="{D17E4D8C-7620-4208-8495-F251F8C4D8AD}" type="parTrans" cxnId="{8E990109-6075-4CB6-B73C-4D0CEB05A727}">
      <dgm:prSet/>
      <dgm:spPr/>
      <dgm:t>
        <a:bodyPr/>
        <a:lstStyle/>
        <a:p>
          <a:endParaRPr lang="it-IT"/>
        </a:p>
      </dgm:t>
    </dgm:pt>
    <dgm:pt modelId="{E6064E89-A7B6-445A-9D86-A1749AA88AFB}" type="sibTrans" cxnId="{8E990109-6075-4CB6-B73C-4D0CEB05A727}">
      <dgm:prSet/>
      <dgm:spPr/>
      <dgm:t>
        <a:bodyPr/>
        <a:lstStyle/>
        <a:p>
          <a:endParaRPr lang="it-IT"/>
        </a:p>
      </dgm:t>
    </dgm:pt>
    <dgm:pt modelId="{AA3EA6C1-CF23-41EB-8BA0-5B087233C32B}">
      <dgm:prSet phldrT="[Testo]"/>
      <dgm:spPr>
        <a:noFill/>
      </dgm:spPr>
      <dgm:t>
        <a:bodyPr/>
        <a:lstStyle/>
        <a:p>
          <a:r>
            <a:rPr lang="it-IT" dirty="0">
              <a:solidFill>
                <a:schemeClr val="tx1">
                  <a:lumMod val="50000"/>
                </a:schemeClr>
              </a:solidFill>
            </a:rPr>
            <a:t>In provincia di Varese</a:t>
          </a:r>
        </a:p>
      </dgm:t>
    </dgm:pt>
    <dgm:pt modelId="{EC1FAB2D-0690-4948-9E29-A60D5FCDE446}" type="parTrans" cxnId="{15788214-D324-48A2-A069-2CDFE0D6044E}">
      <dgm:prSet/>
      <dgm:spPr/>
      <dgm:t>
        <a:bodyPr/>
        <a:lstStyle/>
        <a:p>
          <a:endParaRPr lang="it-IT"/>
        </a:p>
      </dgm:t>
    </dgm:pt>
    <dgm:pt modelId="{E4769BE4-D4A4-4021-A733-1689C803855A}" type="sibTrans" cxnId="{15788214-D324-48A2-A069-2CDFE0D6044E}">
      <dgm:prSet/>
      <dgm:spPr/>
      <dgm:t>
        <a:bodyPr/>
        <a:lstStyle/>
        <a:p>
          <a:endParaRPr lang="it-IT"/>
        </a:p>
      </dgm:t>
    </dgm:pt>
    <dgm:pt modelId="{F541DE64-AC53-49B0-B9F3-C41F373C4D3A}" type="pres">
      <dgm:prSet presAssocID="{B2788A2E-A764-44DD-B3B0-2BCF327DC44C}" presName="linear" presStyleCnt="0">
        <dgm:presLayoutVars>
          <dgm:animLvl val="lvl"/>
          <dgm:resizeHandles val="exact"/>
        </dgm:presLayoutVars>
      </dgm:prSet>
      <dgm:spPr/>
    </dgm:pt>
    <dgm:pt modelId="{D230BD92-4708-49E3-9721-DA3FC20FFB4F}" type="pres">
      <dgm:prSet presAssocID="{75A194C0-B344-4B82-B6C6-CFA9ECE0EE18}" presName="parentText" presStyleLbl="node1" presStyleIdx="0" presStyleCnt="3" custLinFactY="-15749" custLinFactNeighborX="1181" custLinFactNeighborY="-100000">
        <dgm:presLayoutVars>
          <dgm:chMax val="0"/>
          <dgm:bulletEnabled val="1"/>
        </dgm:presLayoutVars>
      </dgm:prSet>
      <dgm:spPr/>
    </dgm:pt>
    <dgm:pt modelId="{B68B6168-7F1E-4EFD-B81A-929B24E7C1FB}" type="pres">
      <dgm:prSet presAssocID="{3C5DDF8F-9605-4512-8950-11D69A1D88F1}" presName="spacer" presStyleCnt="0"/>
      <dgm:spPr/>
    </dgm:pt>
    <dgm:pt modelId="{844A0421-E03F-47AA-AE59-07A34F776FE2}" type="pres">
      <dgm:prSet presAssocID="{F1B0F4B6-B9E8-4A00-A86E-C3C15EF186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9718886-C3D6-496C-85BE-3636A82F4CE5}" type="pres">
      <dgm:prSet presAssocID="{E6064E89-A7B6-445A-9D86-A1749AA88AFB}" presName="spacer" presStyleCnt="0"/>
      <dgm:spPr/>
    </dgm:pt>
    <dgm:pt modelId="{F9AD2C79-2FCE-4076-8103-C1BAA7A1E549}" type="pres">
      <dgm:prSet presAssocID="{AA3EA6C1-CF23-41EB-8BA0-5B087233C32B}" presName="parentText" presStyleLbl="node1" presStyleIdx="2" presStyleCnt="3" custLinFactY="14772" custLinFactNeighborY="100000">
        <dgm:presLayoutVars>
          <dgm:chMax val="0"/>
          <dgm:bulletEnabled val="1"/>
        </dgm:presLayoutVars>
      </dgm:prSet>
      <dgm:spPr/>
    </dgm:pt>
  </dgm:ptLst>
  <dgm:cxnLst>
    <dgm:cxn modelId="{8E990109-6075-4CB6-B73C-4D0CEB05A727}" srcId="{B2788A2E-A764-44DD-B3B0-2BCF327DC44C}" destId="{F1B0F4B6-B9E8-4A00-A86E-C3C15EF1867C}" srcOrd="1" destOrd="0" parTransId="{D17E4D8C-7620-4208-8495-F251F8C4D8AD}" sibTransId="{E6064E89-A7B6-445A-9D86-A1749AA88AFB}"/>
    <dgm:cxn modelId="{15788214-D324-48A2-A069-2CDFE0D6044E}" srcId="{B2788A2E-A764-44DD-B3B0-2BCF327DC44C}" destId="{AA3EA6C1-CF23-41EB-8BA0-5B087233C32B}" srcOrd="2" destOrd="0" parTransId="{EC1FAB2D-0690-4948-9E29-A60D5FCDE446}" sibTransId="{E4769BE4-D4A4-4021-A733-1689C803855A}"/>
    <dgm:cxn modelId="{15183437-6F1A-40B8-889B-3BF28A4E32BB}" type="presOf" srcId="{AA3EA6C1-CF23-41EB-8BA0-5B087233C32B}" destId="{F9AD2C79-2FCE-4076-8103-C1BAA7A1E549}" srcOrd="0" destOrd="0" presId="urn:microsoft.com/office/officeart/2005/8/layout/vList2"/>
    <dgm:cxn modelId="{63CFAD41-527A-4509-BDB7-A450345CED26}" type="presOf" srcId="{F1B0F4B6-B9E8-4A00-A86E-C3C15EF1867C}" destId="{844A0421-E03F-47AA-AE59-07A34F776FE2}" srcOrd="0" destOrd="0" presId="urn:microsoft.com/office/officeart/2005/8/layout/vList2"/>
    <dgm:cxn modelId="{90E35E75-E2A3-43BC-9D4B-EC0B369D81EC}" srcId="{B2788A2E-A764-44DD-B3B0-2BCF327DC44C}" destId="{75A194C0-B344-4B82-B6C6-CFA9ECE0EE18}" srcOrd="0" destOrd="0" parTransId="{9EC1EC92-B23A-4EAB-9AC3-A7855A1C7A44}" sibTransId="{3C5DDF8F-9605-4512-8950-11D69A1D88F1}"/>
    <dgm:cxn modelId="{AC9D7359-012E-464A-B71A-E1B948386DB4}" type="presOf" srcId="{B2788A2E-A764-44DD-B3B0-2BCF327DC44C}" destId="{F541DE64-AC53-49B0-B9F3-C41F373C4D3A}" srcOrd="0" destOrd="0" presId="urn:microsoft.com/office/officeart/2005/8/layout/vList2"/>
    <dgm:cxn modelId="{BF3E41E9-EA96-4B26-A280-8918999D2E77}" type="presOf" srcId="{75A194C0-B344-4B82-B6C6-CFA9ECE0EE18}" destId="{D230BD92-4708-49E3-9721-DA3FC20FFB4F}" srcOrd="0" destOrd="0" presId="urn:microsoft.com/office/officeart/2005/8/layout/vList2"/>
    <dgm:cxn modelId="{000D340C-2858-4E2D-B4A6-AC4EB5BA6B7E}" type="presParOf" srcId="{F541DE64-AC53-49B0-B9F3-C41F373C4D3A}" destId="{D230BD92-4708-49E3-9721-DA3FC20FFB4F}" srcOrd="0" destOrd="0" presId="urn:microsoft.com/office/officeart/2005/8/layout/vList2"/>
    <dgm:cxn modelId="{4906C0E0-E9A9-4300-BC57-4A1065685A6E}" type="presParOf" srcId="{F541DE64-AC53-49B0-B9F3-C41F373C4D3A}" destId="{B68B6168-7F1E-4EFD-B81A-929B24E7C1FB}" srcOrd="1" destOrd="0" presId="urn:microsoft.com/office/officeart/2005/8/layout/vList2"/>
    <dgm:cxn modelId="{9F402F83-CF15-43E3-A350-CBBB80F456DF}" type="presParOf" srcId="{F541DE64-AC53-49B0-B9F3-C41F373C4D3A}" destId="{844A0421-E03F-47AA-AE59-07A34F776FE2}" srcOrd="2" destOrd="0" presId="urn:microsoft.com/office/officeart/2005/8/layout/vList2"/>
    <dgm:cxn modelId="{D03D260C-A2A9-43A0-A9B2-32BD24FF0BCF}" type="presParOf" srcId="{F541DE64-AC53-49B0-B9F3-C41F373C4D3A}" destId="{59718886-C3D6-496C-85BE-3636A82F4CE5}" srcOrd="3" destOrd="0" presId="urn:microsoft.com/office/officeart/2005/8/layout/vList2"/>
    <dgm:cxn modelId="{625CFD58-3A3F-4910-AFA6-F22A71B0DA88}" type="presParOf" srcId="{F541DE64-AC53-49B0-B9F3-C41F373C4D3A}" destId="{F9AD2C79-2FCE-4076-8103-C1BAA7A1E54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788A2E-A764-44DD-B3B0-2BCF327DC44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75A194C0-B344-4B82-B6C6-CFA9ECE0EE18}">
      <dgm:prSet phldrT="[Testo]"/>
      <dgm:spPr>
        <a:noFill/>
      </dgm:spPr>
      <dgm:t>
        <a:bodyPr/>
        <a:lstStyle/>
        <a:p>
          <a:r>
            <a:rPr lang="it-IT" dirty="0">
              <a:solidFill>
                <a:schemeClr val="tx1">
                  <a:lumMod val="50000"/>
                </a:schemeClr>
              </a:solidFill>
            </a:rPr>
            <a:t>Il percorso formativo</a:t>
          </a:r>
        </a:p>
      </dgm:t>
    </dgm:pt>
    <dgm:pt modelId="{9EC1EC92-B23A-4EAB-9AC3-A7855A1C7A44}" type="parTrans" cxnId="{90E35E75-E2A3-43BC-9D4B-EC0B369D81EC}">
      <dgm:prSet/>
      <dgm:spPr/>
      <dgm:t>
        <a:bodyPr/>
        <a:lstStyle/>
        <a:p>
          <a:endParaRPr lang="it-IT"/>
        </a:p>
      </dgm:t>
    </dgm:pt>
    <dgm:pt modelId="{3C5DDF8F-9605-4512-8950-11D69A1D88F1}" type="sibTrans" cxnId="{90E35E75-E2A3-43BC-9D4B-EC0B369D81EC}">
      <dgm:prSet/>
      <dgm:spPr/>
      <dgm:t>
        <a:bodyPr/>
        <a:lstStyle/>
        <a:p>
          <a:endParaRPr lang="it-IT"/>
        </a:p>
      </dgm:t>
    </dgm:pt>
    <dgm:pt modelId="{F1B0F4B6-B9E8-4A00-A86E-C3C15EF1867C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La piattaforma INDIRE</a:t>
          </a:r>
        </a:p>
      </dgm:t>
    </dgm:pt>
    <dgm:pt modelId="{D17E4D8C-7620-4208-8495-F251F8C4D8AD}" type="parTrans" cxnId="{8E990109-6075-4CB6-B73C-4D0CEB05A727}">
      <dgm:prSet/>
      <dgm:spPr/>
      <dgm:t>
        <a:bodyPr/>
        <a:lstStyle/>
        <a:p>
          <a:endParaRPr lang="it-IT"/>
        </a:p>
      </dgm:t>
    </dgm:pt>
    <dgm:pt modelId="{E6064E89-A7B6-445A-9D86-A1749AA88AFB}" type="sibTrans" cxnId="{8E990109-6075-4CB6-B73C-4D0CEB05A727}">
      <dgm:prSet/>
      <dgm:spPr/>
      <dgm:t>
        <a:bodyPr/>
        <a:lstStyle/>
        <a:p>
          <a:endParaRPr lang="it-IT"/>
        </a:p>
      </dgm:t>
    </dgm:pt>
    <dgm:pt modelId="{AA3EA6C1-CF23-41EB-8BA0-5B087233C32B}">
      <dgm:prSet phldrT="[Testo]"/>
      <dgm:spPr>
        <a:noFill/>
      </dgm:spPr>
      <dgm:t>
        <a:bodyPr/>
        <a:lstStyle/>
        <a:p>
          <a:r>
            <a:rPr lang="it-IT" dirty="0">
              <a:solidFill>
                <a:schemeClr val="tx1">
                  <a:lumMod val="50000"/>
                </a:schemeClr>
              </a:solidFill>
            </a:rPr>
            <a:t>In provincia di Varese</a:t>
          </a:r>
        </a:p>
      </dgm:t>
    </dgm:pt>
    <dgm:pt modelId="{EC1FAB2D-0690-4948-9E29-A60D5FCDE446}" type="parTrans" cxnId="{15788214-D324-48A2-A069-2CDFE0D6044E}">
      <dgm:prSet/>
      <dgm:spPr/>
      <dgm:t>
        <a:bodyPr/>
        <a:lstStyle/>
        <a:p>
          <a:endParaRPr lang="it-IT"/>
        </a:p>
      </dgm:t>
    </dgm:pt>
    <dgm:pt modelId="{E4769BE4-D4A4-4021-A733-1689C803855A}" type="sibTrans" cxnId="{15788214-D324-48A2-A069-2CDFE0D6044E}">
      <dgm:prSet/>
      <dgm:spPr/>
      <dgm:t>
        <a:bodyPr/>
        <a:lstStyle/>
        <a:p>
          <a:endParaRPr lang="it-IT"/>
        </a:p>
      </dgm:t>
    </dgm:pt>
    <dgm:pt modelId="{F541DE64-AC53-49B0-B9F3-C41F373C4D3A}" type="pres">
      <dgm:prSet presAssocID="{B2788A2E-A764-44DD-B3B0-2BCF327DC44C}" presName="linear" presStyleCnt="0">
        <dgm:presLayoutVars>
          <dgm:animLvl val="lvl"/>
          <dgm:resizeHandles val="exact"/>
        </dgm:presLayoutVars>
      </dgm:prSet>
      <dgm:spPr/>
    </dgm:pt>
    <dgm:pt modelId="{D230BD92-4708-49E3-9721-DA3FC20FFB4F}" type="pres">
      <dgm:prSet presAssocID="{75A194C0-B344-4B82-B6C6-CFA9ECE0EE18}" presName="parentText" presStyleLbl="node1" presStyleIdx="0" presStyleCnt="3" custLinFactY="-15749" custLinFactNeighborX="1181" custLinFactNeighborY="-100000">
        <dgm:presLayoutVars>
          <dgm:chMax val="0"/>
          <dgm:bulletEnabled val="1"/>
        </dgm:presLayoutVars>
      </dgm:prSet>
      <dgm:spPr/>
    </dgm:pt>
    <dgm:pt modelId="{B68B6168-7F1E-4EFD-B81A-929B24E7C1FB}" type="pres">
      <dgm:prSet presAssocID="{3C5DDF8F-9605-4512-8950-11D69A1D88F1}" presName="spacer" presStyleCnt="0"/>
      <dgm:spPr/>
    </dgm:pt>
    <dgm:pt modelId="{844A0421-E03F-47AA-AE59-07A34F776FE2}" type="pres">
      <dgm:prSet presAssocID="{F1B0F4B6-B9E8-4A00-A86E-C3C15EF186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9718886-C3D6-496C-85BE-3636A82F4CE5}" type="pres">
      <dgm:prSet presAssocID="{E6064E89-A7B6-445A-9D86-A1749AA88AFB}" presName="spacer" presStyleCnt="0"/>
      <dgm:spPr/>
    </dgm:pt>
    <dgm:pt modelId="{F9AD2C79-2FCE-4076-8103-C1BAA7A1E549}" type="pres">
      <dgm:prSet presAssocID="{AA3EA6C1-CF23-41EB-8BA0-5B087233C32B}" presName="parentText" presStyleLbl="node1" presStyleIdx="2" presStyleCnt="3" custLinFactY="14772" custLinFactNeighborY="100000">
        <dgm:presLayoutVars>
          <dgm:chMax val="0"/>
          <dgm:bulletEnabled val="1"/>
        </dgm:presLayoutVars>
      </dgm:prSet>
      <dgm:spPr/>
    </dgm:pt>
  </dgm:ptLst>
  <dgm:cxnLst>
    <dgm:cxn modelId="{8E990109-6075-4CB6-B73C-4D0CEB05A727}" srcId="{B2788A2E-A764-44DD-B3B0-2BCF327DC44C}" destId="{F1B0F4B6-B9E8-4A00-A86E-C3C15EF1867C}" srcOrd="1" destOrd="0" parTransId="{D17E4D8C-7620-4208-8495-F251F8C4D8AD}" sibTransId="{E6064E89-A7B6-445A-9D86-A1749AA88AFB}"/>
    <dgm:cxn modelId="{15788214-D324-48A2-A069-2CDFE0D6044E}" srcId="{B2788A2E-A764-44DD-B3B0-2BCF327DC44C}" destId="{AA3EA6C1-CF23-41EB-8BA0-5B087233C32B}" srcOrd="2" destOrd="0" parTransId="{EC1FAB2D-0690-4948-9E29-A60D5FCDE446}" sibTransId="{E4769BE4-D4A4-4021-A733-1689C803855A}"/>
    <dgm:cxn modelId="{48443B21-F5F1-40D9-AFF3-DA02F576F100}" type="presOf" srcId="{75A194C0-B344-4B82-B6C6-CFA9ECE0EE18}" destId="{D230BD92-4708-49E3-9721-DA3FC20FFB4F}" srcOrd="0" destOrd="0" presId="urn:microsoft.com/office/officeart/2005/8/layout/vList2"/>
    <dgm:cxn modelId="{26908D62-355E-46C9-9AA9-3CE032096C4D}" type="presOf" srcId="{AA3EA6C1-CF23-41EB-8BA0-5B087233C32B}" destId="{F9AD2C79-2FCE-4076-8103-C1BAA7A1E549}" srcOrd="0" destOrd="0" presId="urn:microsoft.com/office/officeart/2005/8/layout/vList2"/>
    <dgm:cxn modelId="{90E35E75-E2A3-43BC-9D4B-EC0B369D81EC}" srcId="{B2788A2E-A764-44DD-B3B0-2BCF327DC44C}" destId="{75A194C0-B344-4B82-B6C6-CFA9ECE0EE18}" srcOrd="0" destOrd="0" parTransId="{9EC1EC92-B23A-4EAB-9AC3-A7855A1C7A44}" sibTransId="{3C5DDF8F-9605-4512-8950-11D69A1D88F1}"/>
    <dgm:cxn modelId="{CB68235A-ABB3-4BEB-B39E-ED5ADA3B5780}" type="presOf" srcId="{F1B0F4B6-B9E8-4A00-A86E-C3C15EF1867C}" destId="{844A0421-E03F-47AA-AE59-07A34F776FE2}" srcOrd="0" destOrd="0" presId="urn:microsoft.com/office/officeart/2005/8/layout/vList2"/>
    <dgm:cxn modelId="{175E7BF2-E336-4E68-A424-995027051475}" type="presOf" srcId="{B2788A2E-A764-44DD-B3B0-2BCF327DC44C}" destId="{F541DE64-AC53-49B0-B9F3-C41F373C4D3A}" srcOrd="0" destOrd="0" presId="urn:microsoft.com/office/officeart/2005/8/layout/vList2"/>
    <dgm:cxn modelId="{C0CAE100-485D-4E12-9B1C-92BB3F9C08AA}" type="presParOf" srcId="{F541DE64-AC53-49B0-B9F3-C41F373C4D3A}" destId="{D230BD92-4708-49E3-9721-DA3FC20FFB4F}" srcOrd="0" destOrd="0" presId="urn:microsoft.com/office/officeart/2005/8/layout/vList2"/>
    <dgm:cxn modelId="{C35DE6F9-AA1B-41E6-BE69-086A3E842BD6}" type="presParOf" srcId="{F541DE64-AC53-49B0-B9F3-C41F373C4D3A}" destId="{B68B6168-7F1E-4EFD-B81A-929B24E7C1FB}" srcOrd="1" destOrd="0" presId="urn:microsoft.com/office/officeart/2005/8/layout/vList2"/>
    <dgm:cxn modelId="{9D467372-495B-4D58-801C-696E43C5CE63}" type="presParOf" srcId="{F541DE64-AC53-49B0-B9F3-C41F373C4D3A}" destId="{844A0421-E03F-47AA-AE59-07A34F776FE2}" srcOrd="2" destOrd="0" presId="urn:microsoft.com/office/officeart/2005/8/layout/vList2"/>
    <dgm:cxn modelId="{C3241207-6DCC-45C5-A513-7C427E1AC732}" type="presParOf" srcId="{F541DE64-AC53-49B0-B9F3-C41F373C4D3A}" destId="{59718886-C3D6-496C-85BE-3636A82F4CE5}" srcOrd="3" destOrd="0" presId="urn:microsoft.com/office/officeart/2005/8/layout/vList2"/>
    <dgm:cxn modelId="{3477DB66-4ABB-4830-97F5-DE5B88E58A84}" type="presParOf" srcId="{F541DE64-AC53-49B0-B9F3-C41F373C4D3A}" destId="{F9AD2C79-2FCE-4076-8103-C1BAA7A1E54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EA822B-34CB-4EED-BE71-36E9D98CCC78}" type="doc">
      <dgm:prSet loTypeId="urn:microsoft.com/office/officeart/2005/8/layout/hierarchy4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B62D00BD-6D57-4E24-BB3F-F181D2686853}">
      <dgm:prSet phldrT="[Testo]" custT="1"/>
      <dgm:spPr/>
      <dgm:t>
        <a:bodyPr/>
        <a:lstStyle/>
        <a:p>
          <a:r>
            <a:rPr lang="it-IT" sz="2400" dirty="0"/>
            <a:t>Docenti in formazione </a:t>
          </a:r>
        </a:p>
        <a:p>
          <a:r>
            <a:rPr lang="it-IT" sz="2400" dirty="0"/>
            <a:t>Immessi in ruolo e in passaggio di ruolo  </a:t>
          </a:r>
          <a:br>
            <a:rPr lang="it-IT" sz="3300" dirty="0"/>
          </a:br>
          <a:endParaRPr lang="it-IT" sz="3300" dirty="0"/>
        </a:p>
      </dgm:t>
    </dgm:pt>
    <dgm:pt modelId="{0F75AA36-2C45-488F-A75D-0CF9C2CBC668}" type="parTrans" cxnId="{D24CB580-AE2F-4ED7-948E-7810770366BE}">
      <dgm:prSet/>
      <dgm:spPr/>
      <dgm:t>
        <a:bodyPr/>
        <a:lstStyle/>
        <a:p>
          <a:endParaRPr lang="it-IT"/>
        </a:p>
      </dgm:t>
    </dgm:pt>
    <dgm:pt modelId="{88D34ED1-4E56-4953-8591-3D83DF543999}" type="sibTrans" cxnId="{D24CB580-AE2F-4ED7-948E-7810770366BE}">
      <dgm:prSet/>
      <dgm:spPr/>
      <dgm:t>
        <a:bodyPr/>
        <a:lstStyle/>
        <a:p>
          <a:endParaRPr lang="it-IT"/>
        </a:p>
      </dgm:t>
    </dgm:pt>
    <dgm:pt modelId="{38335280-A5BC-45FA-B9EC-71BC926A0671}">
      <dgm:prSet phldrT="[Testo]" custT="1"/>
      <dgm:spPr/>
      <dgm:t>
        <a:bodyPr/>
        <a:lstStyle/>
        <a:p>
          <a:r>
            <a:rPr lang="it-IT" sz="2400" dirty="0"/>
            <a:t>N. docenti</a:t>
          </a:r>
        </a:p>
      </dgm:t>
    </dgm:pt>
    <dgm:pt modelId="{C989B1F4-D285-4D90-BEFC-DA0D5AA62BE6}" type="parTrans" cxnId="{23F81240-4914-4F88-B4BF-77FE5D3EFAE0}">
      <dgm:prSet/>
      <dgm:spPr/>
      <dgm:t>
        <a:bodyPr/>
        <a:lstStyle/>
        <a:p>
          <a:endParaRPr lang="it-IT"/>
        </a:p>
      </dgm:t>
    </dgm:pt>
    <dgm:pt modelId="{047167B3-A6E8-4F04-B833-59560583E776}" type="sibTrans" cxnId="{23F81240-4914-4F88-B4BF-77FE5D3EFAE0}">
      <dgm:prSet/>
      <dgm:spPr/>
      <dgm:t>
        <a:bodyPr/>
        <a:lstStyle/>
        <a:p>
          <a:endParaRPr lang="it-IT"/>
        </a:p>
      </dgm:t>
    </dgm:pt>
    <dgm:pt modelId="{58AD55C8-4924-44C5-95DC-1B3B17060441}">
      <dgm:prSet phldrT="[Testo]" custT="1"/>
      <dgm:spPr/>
      <dgm:t>
        <a:bodyPr/>
        <a:lstStyle/>
        <a:p>
          <a:r>
            <a:rPr lang="it-IT" sz="2400" dirty="0"/>
            <a:t>Totali</a:t>
          </a:r>
        </a:p>
        <a:p>
          <a:r>
            <a:rPr lang="it-IT" sz="2500" dirty="0"/>
            <a:t>574</a:t>
          </a:r>
        </a:p>
      </dgm:t>
    </dgm:pt>
    <dgm:pt modelId="{0FED2FA1-1352-4A5C-BBA6-C2DC1043BF4B}" type="parTrans" cxnId="{90D5FA39-4C37-4984-A75B-8F40CE0B77B1}">
      <dgm:prSet/>
      <dgm:spPr/>
      <dgm:t>
        <a:bodyPr/>
        <a:lstStyle/>
        <a:p>
          <a:endParaRPr lang="it-IT"/>
        </a:p>
      </dgm:t>
    </dgm:pt>
    <dgm:pt modelId="{33132B96-566B-41F9-BFF8-5C1B08222660}" type="sibTrans" cxnId="{90D5FA39-4C37-4984-A75B-8F40CE0B77B1}">
      <dgm:prSet/>
      <dgm:spPr/>
      <dgm:t>
        <a:bodyPr/>
        <a:lstStyle/>
        <a:p>
          <a:endParaRPr lang="it-IT"/>
        </a:p>
      </dgm:t>
    </dgm:pt>
    <dgm:pt modelId="{B8E976D3-EA62-4886-AF93-BCFF4DAC3165}" type="pres">
      <dgm:prSet presAssocID="{0BEA822B-34CB-4EED-BE71-36E9D98CCC7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7F4B48-0AA0-44BC-BD82-13A1419F39AD}" type="pres">
      <dgm:prSet presAssocID="{B62D00BD-6D57-4E24-BB3F-F181D2686853}" presName="vertOne" presStyleCnt="0"/>
      <dgm:spPr/>
    </dgm:pt>
    <dgm:pt modelId="{7FECAE41-2256-4987-AC40-4364E0FFA6C2}" type="pres">
      <dgm:prSet presAssocID="{B62D00BD-6D57-4E24-BB3F-F181D2686853}" presName="txOne" presStyleLbl="node0" presStyleIdx="0" presStyleCnt="1">
        <dgm:presLayoutVars>
          <dgm:chPref val="3"/>
        </dgm:presLayoutVars>
      </dgm:prSet>
      <dgm:spPr/>
    </dgm:pt>
    <dgm:pt modelId="{8103507A-108A-4111-B7D9-895698282F28}" type="pres">
      <dgm:prSet presAssocID="{B62D00BD-6D57-4E24-BB3F-F181D2686853}" presName="parTransOne" presStyleCnt="0"/>
      <dgm:spPr/>
    </dgm:pt>
    <dgm:pt modelId="{06A5140D-E233-4483-AE41-9770CF9F510D}" type="pres">
      <dgm:prSet presAssocID="{B62D00BD-6D57-4E24-BB3F-F181D2686853}" presName="horzOne" presStyleCnt="0"/>
      <dgm:spPr/>
    </dgm:pt>
    <dgm:pt modelId="{13A53DEE-1F94-4779-B063-E9995A5CCB65}" type="pres">
      <dgm:prSet presAssocID="{38335280-A5BC-45FA-B9EC-71BC926A0671}" presName="vertTwo" presStyleCnt="0"/>
      <dgm:spPr/>
    </dgm:pt>
    <dgm:pt modelId="{2FDCDA65-304F-4378-BFDE-75D25E67A0F6}" type="pres">
      <dgm:prSet presAssocID="{38335280-A5BC-45FA-B9EC-71BC926A0671}" presName="txTwo" presStyleLbl="node2" presStyleIdx="0" presStyleCnt="1">
        <dgm:presLayoutVars>
          <dgm:chPref val="3"/>
        </dgm:presLayoutVars>
      </dgm:prSet>
      <dgm:spPr/>
    </dgm:pt>
    <dgm:pt modelId="{5EA99DF3-7123-46A3-B7AC-E30B370C4DAD}" type="pres">
      <dgm:prSet presAssocID="{38335280-A5BC-45FA-B9EC-71BC926A0671}" presName="parTransTwo" presStyleCnt="0"/>
      <dgm:spPr/>
    </dgm:pt>
    <dgm:pt modelId="{E1513A98-F212-40FF-A4E2-15EC023FCB88}" type="pres">
      <dgm:prSet presAssocID="{38335280-A5BC-45FA-B9EC-71BC926A0671}" presName="horzTwo" presStyleCnt="0"/>
      <dgm:spPr/>
    </dgm:pt>
    <dgm:pt modelId="{FFF9DBA2-A7D2-48FD-95FF-230C2347EFCA}" type="pres">
      <dgm:prSet presAssocID="{58AD55C8-4924-44C5-95DC-1B3B17060441}" presName="vertThree" presStyleCnt="0"/>
      <dgm:spPr/>
    </dgm:pt>
    <dgm:pt modelId="{5DEB2866-F21A-40CC-968A-825C74288EC0}" type="pres">
      <dgm:prSet presAssocID="{58AD55C8-4924-44C5-95DC-1B3B17060441}" presName="txThree" presStyleLbl="node3" presStyleIdx="0" presStyleCnt="1">
        <dgm:presLayoutVars>
          <dgm:chPref val="3"/>
        </dgm:presLayoutVars>
      </dgm:prSet>
      <dgm:spPr/>
    </dgm:pt>
    <dgm:pt modelId="{B2C9F5BD-36FB-44F2-8D09-D099DD13AF3C}" type="pres">
      <dgm:prSet presAssocID="{58AD55C8-4924-44C5-95DC-1B3B17060441}" presName="horzThree" presStyleCnt="0"/>
      <dgm:spPr/>
    </dgm:pt>
  </dgm:ptLst>
  <dgm:cxnLst>
    <dgm:cxn modelId="{90D5FA39-4C37-4984-A75B-8F40CE0B77B1}" srcId="{38335280-A5BC-45FA-B9EC-71BC926A0671}" destId="{58AD55C8-4924-44C5-95DC-1B3B17060441}" srcOrd="0" destOrd="0" parTransId="{0FED2FA1-1352-4A5C-BBA6-C2DC1043BF4B}" sibTransId="{33132B96-566B-41F9-BFF8-5C1B08222660}"/>
    <dgm:cxn modelId="{23F81240-4914-4F88-B4BF-77FE5D3EFAE0}" srcId="{B62D00BD-6D57-4E24-BB3F-F181D2686853}" destId="{38335280-A5BC-45FA-B9EC-71BC926A0671}" srcOrd="0" destOrd="0" parTransId="{C989B1F4-D285-4D90-BEFC-DA0D5AA62BE6}" sibTransId="{047167B3-A6E8-4F04-B833-59560583E776}"/>
    <dgm:cxn modelId="{12D2C440-DD2D-4451-9E83-CDFB9299D4AC}" type="presOf" srcId="{38335280-A5BC-45FA-B9EC-71BC926A0671}" destId="{2FDCDA65-304F-4378-BFDE-75D25E67A0F6}" srcOrd="0" destOrd="0" presId="urn:microsoft.com/office/officeart/2005/8/layout/hierarchy4"/>
    <dgm:cxn modelId="{D24CB580-AE2F-4ED7-948E-7810770366BE}" srcId="{0BEA822B-34CB-4EED-BE71-36E9D98CCC78}" destId="{B62D00BD-6D57-4E24-BB3F-F181D2686853}" srcOrd="0" destOrd="0" parTransId="{0F75AA36-2C45-488F-A75D-0CF9C2CBC668}" sibTransId="{88D34ED1-4E56-4953-8591-3D83DF543999}"/>
    <dgm:cxn modelId="{4E706294-B277-42EC-9142-1066BC67B8E9}" type="presOf" srcId="{B62D00BD-6D57-4E24-BB3F-F181D2686853}" destId="{7FECAE41-2256-4987-AC40-4364E0FFA6C2}" srcOrd="0" destOrd="0" presId="urn:microsoft.com/office/officeart/2005/8/layout/hierarchy4"/>
    <dgm:cxn modelId="{8AA599AE-0890-4577-9632-4B17B8FF5CC3}" type="presOf" srcId="{0BEA822B-34CB-4EED-BE71-36E9D98CCC78}" destId="{B8E976D3-EA62-4886-AF93-BCFF4DAC3165}" srcOrd="0" destOrd="0" presId="urn:microsoft.com/office/officeart/2005/8/layout/hierarchy4"/>
    <dgm:cxn modelId="{CF09BDF9-936A-4DA4-8846-319413FB1A9E}" type="presOf" srcId="{58AD55C8-4924-44C5-95DC-1B3B17060441}" destId="{5DEB2866-F21A-40CC-968A-825C74288EC0}" srcOrd="0" destOrd="0" presId="urn:microsoft.com/office/officeart/2005/8/layout/hierarchy4"/>
    <dgm:cxn modelId="{5185EB04-3DCF-465D-AD52-BF321D30330E}" type="presParOf" srcId="{B8E976D3-EA62-4886-AF93-BCFF4DAC3165}" destId="{ED7F4B48-0AA0-44BC-BD82-13A1419F39AD}" srcOrd="0" destOrd="0" presId="urn:microsoft.com/office/officeart/2005/8/layout/hierarchy4"/>
    <dgm:cxn modelId="{B76447EC-59CF-44BD-8EFD-AD65A5B46355}" type="presParOf" srcId="{ED7F4B48-0AA0-44BC-BD82-13A1419F39AD}" destId="{7FECAE41-2256-4987-AC40-4364E0FFA6C2}" srcOrd="0" destOrd="0" presId="urn:microsoft.com/office/officeart/2005/8/layout/hierarchy4"/>
    <dgm:cxn modelId="{4CBB7405-2985-4457-A1E2-91C9E596F4CB}" type="presParOf" srcId="{ED7F4B48-0AA0-44BC-BD82-13A1419F39AD}" destId="{8103507A-108A-4111-B7D9-895698282F28}" srcOrd="1" destOrd="0" presId="urn:microsoft.com/office/officeart/2005/8/layout/hierarchy4"/>
    <dgm:cxn modelId="{18B5BBF9-C5EA-46FB-8A45-E1B3BED5991F}" type="presParOf" srcId="{ED7F4B48-0AA0-44BC-BD82-13A1419F39AD}" destId="{06A5140D-E233-4483-AE41-9770CF9F510D}" srcOrd="2" destOrd="0" presId="urn:microsoft.com/office/officeart/2005/8/layout/hierarchy4"/>
    <dgm:cxn modelId="{40CDCC04-D3D1-4922-BF7F-1C0AFBEBE9A6}" type="presParOf" srcId="{06A5140D-E233-4483-AE41-9770CF9F510D}" destId="{13A53DEE-1F94-4779-B063-E9995A5CCB65}" srcOrd="0" destOrd="0" presId="urn:microsoft.com/office/officeart/2005/8/layout/hierarchy4"/>
    <dgm:cxn modelId="{7CCDD99E-BE76-485C-8345-CE4940815A4D}" type="presParOf" srcId="{13A53DEE-1F94-4779-B063-E9995A5CCB65}" destId="{2FDCDA65-304F-4378-BFDE-75D25E67A0F6}" srcOrd="0" destOrd="0" presId="urn:microsoft.com/office/officeart/2005/8/layout/hierarchy4"/>
    <dgm:cxn modelId="{595ED94C-E5D2-40B5-A341-BEBBA3BFEFF9}" type="presParOf" srcId="{13A53DEE-1F94-4779-B063-E9995A5CCB65}" destId="{5EA99DF3-7123-46A3-B7AC-E30B370C4DAD}" srcOrd="1" destOrd="0" presId="urn:microsoft.com/office/officeart/2005/8/layout/hierarchy4"/>
    <dgm:cxn modelId="{A1F360B7-A846-4C08-ADA2-99C667E2E4D9}" type="presParOf" srcId="{13A53DEE-1F94-4779-B063-E9995A5CCB65}" destId="{E1513A98-F212-40FF-A4E2-15EC023FCB88}" srcOrd="2" destOrd="0" presId="urn:microsoft.com/office/officeart/2005/8/layout/hierarchy4"/>
    <dgm:cxn modelId="{6073696A-ACF0-4642-AF3F-578D659E5F6F}" type="presParOf" srcId="{E1513A98-F212-40FF-A4E2-15EC023FCB88}" destId="{FFF9DBA2-A7D2-48FD-95FF-230C2347EFCA}" srcOrd="0" destOrd="0" presId="urn:microsoft.com/office/officeart/2005/8/layout/hierarchy4"/>
    <dgm:cxn modelId="{D86B392D-E877-44A7-8BF8-290F1B4DB1CB}" type="presParOf" srcId="{FFF9DBA2-A7D2-48FD-95FF-230C2347EFCA}" destId="{5DEB2866-F21A-40CC-968A-825C74288EC0}" srcOrd="0" destOrd="0" presId="urn:microsoft.com/office/officeart/2005/8/layout/hierarchy4"/>
    <dgm:cxn modelId="{D850A87C-D6B1-4077-ABD2-5B7AF4535A31}" type="presParOf" srcId="{FFF9DBA2-A7D2-48FD-95FF-230C2347EFCA}" destId="{B2C9F5BD-36FB-44F2-8D09-D099DD13AF3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0BD92-4708-49E3-9721-DA3FC20FFB4F}">
      <dsp:nvSpPr>
        <dsp:cNvPr id="0" name=""/>
        <dsp:cNvSpPr/>
      </dsp:nvSpPr>
      <dsp:spPr>
        <a:xfrm>
          <a:off x="0" y="0"/>
          <a:ext cx="6096000" cy="11179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900" kern="1200" dirty="0"/>
            <a:t>Il percorso formativo</a:t>
          </a:r>
        </a:p>
      </dsp:txBody>
      <dsp:txXfrm>
        <a:off x="54573" y="54573"/>
        <a:ext cx="5986854" cy="1008789"/>
      </dsp:txXfrm>
    </dsp:sp>
    <dsp:sp modelId="{844A0421-E03F-47AA-AE59-07A34F776FE2}">
      <dsp:nvSpPr>
        <dsp:cNvPr id="0" name=""/>
        <dsp:cNvSpPr/>
      </dsp:nvSpPr>
      <dsp:spPr>
        <a:xfrm>
          <a:off x="0" y="1473032"/>
          <a:ext cx="6096000" cy="1117935"/>
        </a:xfrm>
        <a:prstGeom prst="roundRect">
          <a:avLst/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900" kern="1200" dirty="0"/>
            <a:t>La piattaforma INDIRE</a:t>
          </a:r>
        </a:p>
      </dsp:txBody>
      <dsp:txXfrm>
        <a:off x="54573" y="1527605"/>
        <a:ext cx="5986854" cy="1008789"/>
      </dsp:txXfrm>
    </dsp:sp>
    <dsp:sp modelId="{F9AD2C79-2FCE-4076-8103-C1BAA7A1E549}">
      <dsp:nvSpPr>
        <dsp:cNvPr id="0" name=""/>
        <dsp:cNvSpPr/>
      </dsp:nvSpPr>
      <dsp:spPr>
        <a:xfrm>
          <a:off x="0" y="2946065"/>
          <a:ext cx="6096000" cy="1117935"/>
        </a:xfrm>
        <a:prstGeom prst="roundRect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900" kern="1200" dirty="0"/>
            <a:t>In provincia di Varese</a:t>
          </a:r>
        </a:p>
      </dsp:txBody>
      <dsp:txXfrm>
        <a:off x="54573" y="3000638"/>
        <a:ext cx="5986854" cy="1008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0BD92-4708-49E3-9721-DA3FC20FFB4F}">
      <dsp:nvSpPr>
        <dsp:cNvPr id="0" name=""/>
        <dsp:cNvSpPr/>
      </dsp:nvSpPr>
      <dsp:spPr>
        <a:xfrm>
          <a:off x="0" y="0"/>
          <a:ext cx="6096000" cy="11179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900" kern="1200" dirty="0"/>
            <a:t>Il percorso formativo</a:t>
          </a:r>
        </a:p>
      </dsp:txBody>
      <dsp:txXfrm>
        <a:off x="54573" y="54573"/>
        <a:ext cx="5986854" cy="1008789"/>
      </dsp:txXfrm>
    </dsp:sp>
    <dsp:sp modelId="{844A0421-E03F-47AA-AE59-07A34F776FE2}">
      <dsp:nvSpPr>
        <dsp:cNvPr id="0" name=""/>
        <dsp:cNvSpPr/>
      </dsp:nvSpPr>
      <dsp:spPr>
        <a:xfrm>
          <a:off x="0" y="1473032"/>
          <a:ext cx="6096000" cy="1117935"/>
        </a:xfrm>
        <a:prstGeom prst="round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900" kern="1200" dirty="0">
              <a:solidFill>
                <a:schemeClr val="tx1">
                  <a:lumMod val="50000"/>
                </a:schemeClr>
              </a:solidFill>
            </a:rPr>
            <a:t>La piattaforma INDIRE</a:t>
          </a:r>
        </a:p>
      </dsp:txBody>
      <dsp:txXfrm>
        <a:off x="54573" y="1527605"/>
        <a:ext cx="5986854" cy="1008789"/>
      </dsp:txXfrm>
    </dsp:sp>
    <dsp:sp modelId="{F9AD2C79-2FCE-4076-8103-C1BAA7A1E549}">
      <dsp:nvSpPr>
        <dsp:cNvPr id="0" name=""/>
        <dsp:cNvSpPr/>
      </dsp:nvSpPr>
      <dsp:spPr>
        <a:xfrm>
          <a:off x="0" y="2946065"/>
          <a:ext cx="6096000" cy="1117935"/>
        </a:xfrm>
        <a:prstGeom prst="round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900" kern="1200" dirty="0">
              <a:solidFill>
                <a:schemeClr val="tx1">
                  <a:lumMod val="50000"/>
                </a:schemeClr>
              </a:solidFill>
            </a:rPr>
            <a:t>In provincia di Varese</a:t>
          </a:r>
        </a:p>
      </dsp:txBody>
      <dsp:txXfrm>
        <a:off x="54573" y="3000638"/>
        <a:ext cx="5986854" cy="1008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0BD92-4708-49E3-9721-DA3FC20FFB4F}">
      <dsp:nvSpPr>
        <dsp:cNvPr id="0" name=""/>
        <dsp:cNvSpPr/>
      </dsp:nvSpPr>
      <dsp:spPr>
        <a:xfrm>
          <a:off x="0" y="0"/>
          <a:ext cx="6096000" cy="1117935"/>
        </a:xfrm>
        <a:prstGeom prst="round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900" kern="1200" dirty="0">
              <a:solidFill>
                <a:schemeClr val="tx1">
                  <a:lumMod val="50000"/>
                </a:schemeClr>
              </a:solidFill>
            </a:rPr>
            <a:t>Il percorso formativo</a:t>
          </a:r>
        </a:p>
      </dsp:txBody>
      <dsp:txXfrm>
        <a:off x="54573" y="54573"/>
        <a:ext cx="5986854" cy="1008789"/>
      </dsp:txXfrm>
    </dsp:sp>
    <dsp:sp modelId="{844A0421-E03F-47AA-AE59-07A34F776FE2}">
      <dsp:nvSpPr>
        <dsp:cNvPr id="0" name=""/>
        <dsp:cNvSpPr/>
      </dsp:nvSpPr>
      <dsp:spPr>
        <a:xfrm>
          <a:off x="0" y="1473032"/>
          <a:ext cx="6096000" cy="1117935"/>
        </a:xfrm>
        <a:prstGeom prst="roundRect">
          <a:avLst/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900" kern="1200" dirty="0">
              <a:solidFill>
                <a:schemeClr val="tx1"/>
              </a:solidFill>
            </a:rPr>
            <a:t>La piattaforma INDIRE</a:t>
          </a:r>
        </a:p>
      </dsp:txBody>
      <dsp:txXfrm>
        <a:off x="54573" y="1527605"/>
        <a:ext cx="5986854" cy="1008789"/>
      </dsp:txXfrm>
    </dsp:sp>
    <dsp:sp modelId="{F9AD2C79-2FCE-4076-8103-C1BAA7A1E549}">
      <dsp:nvSpPr>
        <dsp:cNvPr id="0" name=""/>
        <dsp:cNvSpPr/>
      </dsp:nvSpPr>
      <dsp:spPr>
        <a:xfrm>
          <a:off x="0" y="2946065"/>
          <a:ext cx="6096000" cy="1117935"/>
        </a:xfrm>
        <a:prstGeom prst="round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900" kern="1200" dirty="0">
              <a:solidFill>
                <a:schemeClr val="tx1">
                  <a:lumMod val="50000"/>
                </a:schemeClr>
              </a:solidFill>
            </a:rPr>
            <a:t>In provincia di Varese</a:t>
          </a:r>
        </a:p>
      </dsp:txBody>
      <dsp:txXfrm>
        <a:off x="54573" y="3000638"/>
        <a:ext cx="5986854" cy="10087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CAE41-2256-4987-AC40-4364E0FFA6C2}">
      <dsp:nvSpPr>
        <dsp:cNvPr id="0" name=""/>
        <dsp:cNvSpPr/>
      </dsp:nvSpPr>
      <dsp:spPr>
        <a:xfrm>
          <a:off x="2777" y="942"/>
          <a:ext cx="5683076" cy="10609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Docenti in formazione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Immessi in ruolo e in passaggio di ruolo  </a:t>
          </a:r>
          <a:br>
            <a:rPr lang="it-IT" sz="3300" kern="1200" dirty="0"/>
          </a:br>
          <a:endParaRPr lang="it-IT" sz="3300" kern="1200" dirty="0"/>
        </a:p>
      </dsp:txBody>
      <dsp:txXfrm>
        <a:off x="33850" y="32015"/>
        <a:ext cx="5620930" cy="998776"/>
      </dsp:txXfrm>
    </dsp:sp>
    <dsp:sp modelId="{2FDCDA65-304F-4378-BFDE-75D25E67A0F6}">
      <dsp:nvSpPr>
        <dsp:cNvPr id="0" name=""/>
        <dsp:cNvSpPr/>
      </dsp:nvSpPr>
      <dsp:spPr>
        <a:xfrm>
          <a:off x="2777" y="1161726"/>
          <a:ext cx="5683076" cy="10609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N. docenti</a:t>
          </a:r>
        </a:p>
      </dsp:txBody>
      <dsp:txXfrm>
        <a:off x="33850" y="1192799"/>
        <a:ext cx="5620930" cy="998776"/>
      </dsp:txXfrm>
    </dsp:sp>
    <dsp:sp modelId="{5DEB2866-F21A-40CC-968A-825C74288EC0}">
      <dsp:nvSpPr>
        <dsp:cNvPr id="0" name=""/>
        <dsp:cNvSpPr/>
      </dsp:nvSpPr>
      <dsp:spPr>
        <a:xfrm>
          <a:off x="2777" y="2322511"/>
          <a:ext cx="5683076" cy="10609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Totali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574</a:t>
          </a:r>
        </a:p>
      </dsp:txBody>
      <dsp:txXfrm>
        <a:off x="33850" y="2353584"/>
        <a:ext cx="5620930" cy="998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D3B99-7BDE-4081-A9B6-38B9FD935AFE}" type="datetimeFigureOut">
              <a:rPr lang="it-IT" smtClean="0"/>
              <a:pPr/>
              <a:t>27/01/2025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46B43-A785-493F-B15F-2D0FB3CD2D3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8584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0F241-C3CC-413A-89A1-6533707E1AE7}" type="datetimeFigureOut">
              <a:rPr lang="it-IT" smtClean="0"/>
              <a:pPr/>
              <a:t>27/01/2025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38C23-D719-459B-B931-AF3EB7C868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77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38C23-D719-459B-B931-AF3EB7C86895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4979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38C23-D719-459B-B931-AF3EB7C86895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623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38C23-D719-459B-B931-AF3EB7C86895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216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rtl="0"/>
            <a:endParaRPr lang="it-I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38C23-D719-459B-B931-AF3EB7C86895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807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endParaRPr lang="it-I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38C23-D719-459B-B931-AF3EB7C86895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163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it-I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38C23-D719-459B-B931-AF3EB7C86895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799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38C23-D719-459B-B931-AF3EB7C86895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103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38C23-D719-459B-B931-AF3EB7C86895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1A41-F62B-437B-8967-D93F346D9E22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2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it-IT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38C23-D719-459B-B931-AF3EB7C86895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8C23-D719-459B-B931-AF3EB7C86895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30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38C23-D719-459B-B931-AF3EB7C86895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38C23-D719-459B-B931-AF3EB7C86895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38C23-D719-459B-B931-AF3EB7C86895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38C23-D719-459B-B931-AF3EB7C86895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708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38C23-D719-459B-B931-AF3EB7C86895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4372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8C23-D719-459B-B931-AF3EB7C86895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384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38C23-D719-459B-B931-AF3EB7C86895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8561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38C23-D719-459B-B931-AF3EB7C86895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396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38C23-D719-459B-B931-AF3EB7C86895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6f90357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6f90357f_0_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38C23-D719-459B-B931-AF3EB7C86895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200" i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38C23-D719-459B-B931-AF3EB7C86895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597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38C23-D719-459B-B931-AF3EB7C86895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413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38C23-D719-459B-B931-AF3EB7C86895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623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38C23-D719-459B-B931-AF3EB7C86895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62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967-D1F7-4997-A298-56D9A24DB09B}" type="datetime1">
              <a:rPr lang="it-IT" smtClean="0"/>
              <a:pPr/>
              <a:t>27/01/2025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DBEC-C105-469A-A639-2AA6D437BB83}" type="datetime1">
              <a:rPr lang="it-IT" smtClean="0"/>
              <a:pPr/>
              <a:t>27/01/2025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74EF-0754-4B08-8584-F257D320B047}" type="datetime1">
              <a:rPr lang="it-IT" smtClean="0"/>
              <a:pPr/>
              <a:t>27/01/2025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562233"/>
            <a:ext cx="3999900" cy="4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562233"/>
            <a:ext cx="3999900" cy="4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FB77-8B53-40CE-BF4C-E7D9B8A8E8CC}" type="datetime1">
              <a:rPr lang="it-IT" smtClean="0"/>
              <a:pPr/>
              <a:t>27/01/2025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4238-D0B6-48CC-96C3-5B6E9A68BDDC}" type="datetime1">
              <a:rPr lang="it-IT" smtClean="0"/>
              <a:pPr/>
              <a:t>27/01/2025</a:t>
            </a:fld>
            <a:endParaRPr lang="it-IT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D5ED-DB0C-4A74-81F1-F56CEFC8F2B3}" type="datetime1">
              <a:rPr lang="it-IT" smtClean="0"/>
              <a:pPr/>
              <a:t>27/01/2025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7F6F-332D-4FC3-953C-8BB437A5E0C3}" type="datetime1">
              <a:rPr lang="it-IT" smtClean="0"/>
              <a:pPr/>
              <a:t>27/01/2025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CCDE-5941-48FA-855B-DB87BDA87208}" type="datetime1">
              <a:rPr lang="it-IT" smtClean="0"/>
              <a:pPr/>
              <a:t>27/01/2025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15A6-62D3-45C8-9FD8-CB24B395ACE1}" type="datetime1">
              <a:rPr lang="it-IT" smtClean="0"/>
              <a:pPr/>
              <a:t>27/01/2025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011-F64E-47F6-9022-155BD89A8F9B}" type="datetime1">
              <a:rPr lang="it-IT" smtClean="0"/>
              <a:pPr/>
              <a:t>27/01/2025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DCCF-F36C-4FF2-B216-0505A1115915}" type="datetime1">
              <a:rPr lang="it-IT" smtClean="0"/>
              <a:pPr/>
              <a:t>27/01/2025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7585A5C-9DEA-4BC7-83DD-A291D32B98F8}" type="datetime1">
              <a:rPr lang="it-IT" smtClean="0"/>
              <a:pPr/>
              <a:t>27/01/2025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uolafutura.pubblica.istruzione.i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izzontescuola.it/wp-content/uploads/2018/09/CM_36167_05_11_2015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sisvarese@isisvarese.i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debora.lonardi@posta.istruzione.it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it.wikipedia.org/wiki/File:Monitoraggio_incompleto.svg" TargetMode="Externa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varese.istruzione.lombardia.gov.it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148064" y="332656"/>
            <a:ext cx="3462536" cy="172329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400" dirty="0">
                <a:ln w="11430"/>
                <a:solidFill>
                  <a:srgbClr val="E1281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Docenti neoassunti o in passaggio di ruolo </a:t>
            </a:r>
            <a:br>
              <a:rPr lang="it-IT" sz="2400" dirty="0">
                <a:ln w="11430"/>
                <a:solidFill>
                  <a:srgbClr val="E1281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sz="2400" dirty="0">
                <a:ln w="11430"/>
                <a:solidFill>
                  <a:srgbClr val="E1281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2024-2025</a:t>
            </a:r>
          </a:p>
        </p:txBody>
      </p:sp>
      <p:sp>
        <p:nvSpPr>
          <p:cNvPr id="8" name="Segnaposto contenuto 5"/>
          <p:cNvSpPr txBox="1">
            <a:spLocks/>
          </p:cNvSpPr>
          <p:nvPr/>
        </p:nvSpPr>
        <p:spPr>
          <a:xfrm>
            <a:off x="1619672" y="3645024"/>
            <a:ext cx="3053866" cy="1152128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it-IT" sz="1100" b="1" i="0" u="none" strike="noStrike" kern="0" cap="none" spc="0" normalizeH="0" baseline="0" noProof="0" dirty="0">
              <a:ln w="11430"/>
              <a:solidFill>
                <a:srgbClr val="A8CDD7">
                  <a:lumMod val="5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 w="11430"/>
                <a:solidFill>
                  <a:srgbClr val="A8CDD7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INCONTRO  FORMATIVO PROPEDEUTICO PER DOCENTI NEOASSUNTI E TUTOR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it-IT" sz="1100" b="1" i="0" u="none" strike="noStrike" kern="0" cap="none" spc="0" normalizeH="0" baseline="0" noProof="0" dirty="0">
              <a:ln w="11430"/>
              <a:solidFill>
                <a:srgbClr val="A8CDD7">
                  <a:lumMod val="5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it-IT" sz="1100" b="1" i="0" u="none" strike="noStrike" kern="0" cap="none" spc="0" normalizeH="0" baseline="0" noProof="0" dirty="0">
              <a:ln w="11430"/>
              <a:solidFill>
                <a:srgbClr val="A8CDD7">
                  <a:lumMod val="5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4" descr="C:\Users\Simo\Dropbox\APPUNTI VANESSA\- UFF\UST 2015-2016\AREE AS 15-16\NEOIMMESSI - 2019 - 2020\- INCONTRI\- Plenaria di apertura 10 - 12 dicembre\Word Art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444221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magine 8" descr="logo-a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5373215"/>
            <a:ext cx="1276942" cy="10081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B6AEAE-9118-E5D0-2128-52BF951C5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7467600" cy="1143000"/>
          </a:xfr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2600"/>
            </a:pPr>
            <a:r>
              <a:rPr lang="it-IT" sz="4400" dirty="0">
                <a:ln>
                  <a:solidFill>
                    <a:srgbClr val="FFFF00"/>
                  </a:solidFill>
                </a:ln>
              </a:rPr>
              <a:t>Specificità del percorso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611560" y="1916832"/>
            <a:ext cx="8136904" cy="4104456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it-IT" sz="2000" b="1" dirty="0"/>
              <a:t>Nei 120 giorni di attività didattica vanno compresi </a:t>
            </a:r>
            <a:r>
              <a:rPr lang="it-IT" sz="2000" dirty="0"/>
              <a:t>“</a:t>
            </a:r>
            <a:r>
              <a:rPr lang="it-IT" sz="2000" i="1" dirty="0"/>
              <a:t>sia i giorni effettivi di insegnamento sia i giorni impiegati presso la sede di servizio per ogni altra attività preordinata al migliore svolgimento dell’azione didattica</a:t>
            </a:r>
            <a:r>
              <a:rPr lang="it-IT" sz="2000" dirty="0"/>
              <a:t>” </a:t>
            </a:r>
          </a:p>
          <a:p>
            <a:pPr algn="l">
              <a:buNone/>
            </a:pPr>
            <a:r>
              <a:rPr lang="it-IT" sz="2000" dirty="0"/>
              <a:t>I giorni di </a:t>
            </a:r>
          </a:p>
          <a:p>
            <a:pPr marL="747840" lvl="1" indent="-182563">
              <a:buFont typeface="Wingdings" pitchFamily="2" charset="2"/>
              <a:buChar char="ü"/>
            </a:pPr>
            <a:r>
              <a:rPr lang="it-IT" sz="1600" dirty="0"/>
              <a:t> </a:t>
            </a:r>
            <a:r>
              <a:rPr lang="it-IT" sz="1800" dirty="0"/>
              <a:t>lezione</a:t>
            </a:r>
          </a:p>
          <a:p>
            <a:pPr marL="747840" lvl="1" indent="-182563">
              <a:buFont typeface="Wingdings" pitchFamily="2" charset="2"/>
              <a:buChar char="ü"/>
            </a:pPr>
            <a:r>
              <a:rPr lang="it-IT" sz="1800" dirty="0"/>
              <a:t> recupero</a:t>
            </a:r>
          </a:p>
          <a:p>
            <a:pPr marL="747840" lvl="1" indent="-182563">
              <a:buFont typeface="Wingdings" pitchFamily="2" charset="2"/>
              <a:buChar char="ü"/>
            </a:pPr>
            <a:r>
              <a:rPr lang="it-IT" sz="1800" dirty="0"/>
              <a:t> potenziamento</a:t>
            </a:r>
          </a:p>
          <a:p>
            <a:pPr marL="747840" lvl="1" indent="-182563">
              <a:buFont typeface="Wingdings" pitchFamily="2" charset="2"/>
              <a:buChar char="ü"/>
            </a:pPr>
            <a:r>
              <a:rPr lang="it-IT" sz="1800" dirty="0"/>
              <a:t> attività  valutative</a:t>
            </a:r>
          </a:p>
          <a:p>
            <a:pPr marL="747840" lvl="1" indent="-182563">
              <a:buFont typeface="Wingdings" pitchFamily="2" charset="2"/>
              <a:buChar char="ü"/>
            </a:pPr>
            <a:r>
              <a:rPr lang="it-IT" sz="1800" dirty="0"/>
              <a:t> attività progettuali</a:t>
            </a:r>
          </a:p>
          <a:p>
            <a:pPr marL="747840" lvl="1" indent="-182563">
              <a:buFont typeface="Wingdings" pitchFamily="2" charset="2"/>
              <a:buChar char="ü"/>
            </a:pPr>
            <a:r>
              <a:rPr lang="it-IT" sz="1800" dirty="0"/>
              <a:t> attività formative</a:t>
            </a:r>
          </a:p>
          <a:p>
            <a:pPr marL="747840" lvl="1" indent="-182563">
              <a:buFont typeface="Wingdings" pitchFamily="2" charset="2"/>
              <a:buChar char="ü"/>
            </a:pPr>
            <a:r>
              <a:rPr lang="it-IT" sz="1800" dirty="0"/>
              <a:t> attività collegiali</a:t>
            </a:r>
          </a:p>
          <a:p>
            <a:pPr lvl="1" algn="l">
              <a:buFont typeface="Arial" pitchFamily="34" charset="0"/>
              <a:buChar char="•"/>
            </a:pPr>
            <a:endParaRPr lang="it-IT" sz="20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8" name="Titolo 3"/>
          <p:cNvSpPr txBox="1">
            <a:spLocks/>
          </p:cNvSpPr>
          <p:nvPr/>
        </p:nvSpPr>
        <p:spPr>
          <a:xfrm>
            <a:off x="1331640" y="692696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it-IT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180 / 120 giorni</a:t>
            </a:r>
          </a:p>
        </p:txBody>
      </p:sp>
      <p:sp>
        <p:nvSpPr>
          <p:cNvPr id="12" name="Ovale 11"/>
          <p:cNvSpPr/>
          <p:nvPr/>
        </p:nvSpPr>
        <p:spPr>
          <a:xfrm>
            <a:off x="359552" y="2060848"/>
            <a:ext cx="180000" cy="180000"/>
          </a:xfrm>
          <a:prstGeom prst="ellipse">
            <a:avLst/>
          </a:prstGeom>
          <a:solidFill>
            <a:srgbClr val="FFDF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2600"/>
            </a:pPr>
            <a:r>
              <a:rPr lang="it-IT" sz="4400" dirty="0">
                <a:ln>
                  <a:solidFill>
                    <a:srgbClr val="FFFF00"/>
                  </a:solidFill>
                </a:ln>
              </a:rPr>
              <a:t>Specificità del percorso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683568" y="1916832"/>
            <a:ext cx="8136904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i="1" dirty="0"/>
              <a:t>I provvedimenti di chiusura delle scuole o di sospensione delle attività didattiche avranno conseguenze sulla validità del periodo di formazione e prova del personale scolastico?</a:t>
            </a:r>
            <a:endParaRPr lang="it-IT" sz="2000" dirty="0"/>
          </a:p>
          <a:p>
            <a:pPr marL="0" indent="0">
              <a:buNone/>
            </a:pPr>
            <a:endParaRPr lang="it-IT" sz="2000" i="1" dirty="0"/>
          </a:p>
          <a:p>
            <a:pPr marL="0" indent="0">
              <a:buNone/>
            </a:pPr>
            <a:r>
              <a:rPr lang="it-IT" sz="2000" i="1" dirty="0"/>
              <a:t>I periodi di sospensione “forzata” delle attività didattiche saranno ritenuti validi a tutti gli effetti di legge ai fini del positivo compimento dei periodi di formazione e prova.</a:t>
            </a:r>
            <a:endParaRPr lang="it-IT" sz="2000" dirty="0"/>
          </a:p>
          <a:p>
            <a:pPr algn="l">
              <a:buNone/>
            </a:pPr>
            <a:endParaRPr lang="it-IT" sz="20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11" name="Titolo 3"/>
          <p:cNvSpPr txBox="1">
            <a:spLocks/>
          </p:cNvSpPr>
          <p:nvPr/>
        </p:nvSpPr>
        <p:spPr>
          <a:xfrm>
            <a:off x="1331640" y="692696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it-IT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180 / 120 giorni</a:t>
            </a:r>
          </a:p>
        </p:txBody>
      </p:sp>
      <p:sp>
        <p:nvSpPr>
          <p:cNvPr id="6" name="Ovale 5"/>
          <p:cNvSpPr/>
          <p:nvPr/>
        </p:nvSpPr>
        <p:spPr>
          <a:xfrm>
            <a:off x="359552" y="2024864"/>
            <a:ext cx="180000" cy="180000"/>
          </a:xfrm>
          <a:prstGeom prst="ellipse">
            <a:avLst/>
          </a:prstGeom>
          <a:solidFill>
            <a:srgbClr val="FFDF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10" name="Picture 2" descr="CORONA VIRUS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95936" y="4365104"/>
            <a:ext cx="1296144" cy="1296144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2123728" y="596205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https://www.istruzione.it/coronavirus/index.html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2600"/>
            </a:pPr>
            <a:r>
              <a:rPr lang="it-IT" sz="4400" dirty="0">
                <a:ln>
                  <a:solidFill>
                    <a:srgbClr val="FFFF00"/>
                  </a:solidFill>
                </a:ln>
              </a:rPr>
              <a:t>Specificità del percorso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611560" y="1916832"/>
            <a:ext cx="8136904" cy="4104456"/>
          </a:xfrm>
        </p:spPr>
        <p:txBody>
          <a:bodyPr>
            <a:noAutofit/>
          </a:bodyPr>
          <a:lstStyle/>
          <a:p>
            <a:pPr marL="0" indent="36513">
              <a:buNone/>
            </a:pPr>
            <a:r>
              <a:rPr lang="it-IT" sz="2000" i="1" dirty="0"/>
              <a:t>“Fermo restando l’obbligo delle 50 ore di formazione previste, i centottanta giorni di servizio e i centoventi giorni di attività didattica sono proporzionalmente ridotti </a:t>
            </a:r>
            <a:r>
              <a:rPr lang="it-IT" sz="2000" i="1" dirty="0">
                <a:solidFill>
                  <a:srgbClr val="FFC819"/>
                </a:solidFill>
              </a:rPr>
              <a:t>per i docenti neoassunti in servizio con prestazione o orario inferiore su cattedra o posto</a:t>
            </a:r>
            <a:r>
              <a:rPr lang="it-IT" sz="2000" i="1" dirty="0"/>
              <a:t>”. </a:t>
            </a:r>
          </a:p>
          <a:p>
            <a:pPr marL="0" indent="36513" algn="l">
              <a:buNone/>
            </a:pPr>
            <a:r>
              <a:rPr lang="it-IT" sz="1800" dirty="0"/>
              <a:t>      </a:t>
            </a:r>
          </a:p>
          <a:p>
            <a:pPr marL="0" indent="36513" algn="l">
              <a:buNone/>
            </a:pPr>
            <a:r>
              <a:rPr lang="it-IT" sz="1800" dirty="0"/>
              <a:t>              (nota n. 36167 del 5/11/2015)</a:t>
            </a:r>
          </a:p>
          <a:p>
            <a:pPr algn="l"/>
            <a:endParaRPr lang="it-IT" sz="2000" b="1" dirty="0"/>
          </a:p>
          <a:p>
            <a:pPr algn="l">
              <a:buNone/>
            </a:pPr>
            <a:endParaRPr lang="it-IT" sz="20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11" name="Titolo 3"/>
          <p:cNvSpPr txBox="1">
            <a:spLocks/>
          </p:cNvSpPr>
          <p:nvPr/>
        </p:nvSpPr>
        <p:spPr>
          <a:xfrm>
            <a:off x="1331640" y="692696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it-IT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180 / 120 giorni</a:t>
            </a:r>
          </a:p>
        </p:txBody>
      </p:sp>
      <p:sp>
        <p:nvSpPr>
          <p:cNvPr id="6" name="Ovale 5"/>
          <p:cNvSpPr/>
          <p:nvPr/>
        </p:nvSpPr>
        <p:spPr>
          <a:xfrm>
            <a:off x="359552" y="2024864"/>
            <a:ext cx="180000" cy="180000"/>
          </a:xfrm>
          <a:prstGeom prst="ellipse">
            <a:avLst/>
          </a:prstGeom>
          <a:solidFill>
            <a:srgbClr val="FFDF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9"/>
          <p:cNvSpPr>
            <a:spLocks noGrp="1"/>
          </p:cNvSpPr>
          <p:nvPr>
            <p:ph type="title"/>
          </p:nvPr>
        </p:nvSpPr>
        <p:spPr>
          <a:xfrm>
            <a:off x="460375" y="4300"/>
            <a:ext cx="8291264" cy="1143000"/>
          </a:xfrm>
        </p:spPr>
        <p:txBody>
          <a:bodyPr>
            <a:normAutofit/>
          </a:bodyPr>
          <a:lstStyle/>
          <a:p>
            <a:r>
              <a:rPr lang="it-IT" sz="4800" dirty="0">
                <a:ln>
                  <a:solidFill>
                    <a:srgbClr val="FFFF00"/>
                  </a:solidFill>
                </a:ln>
              </a:rPr>
              <a:t>Incontri In presenza </a:t>
            </a:r>
            <a:r>
              <a:rPr lang="it-IT" sz="3100" i="1" dirty="0"/>
              <a:t>(6 ore)</a:t>
            </a:r>
            <a:endParaRPr lang="it-IT" sz="4800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531715" y="1019369"/>
            <a:ext cx="8248380" cy="547560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it-IT" sz="1400" b="1" dirty="0"/>
              <a:t> </a:t>
            </a:r>
            <a:r>
              <a:rPr lang="it-IT" sz="1400" b="0" i="0" u="none" strike="noStrike" baseline="0" dirty="0">
                <a:latin typeface="TimesNewRomanPSMT"/>
              </a:rPr>
              <a:t>Gli incontri in presenza, pari a 6 ore da espletarsi preferibilmente nel 2024, ricoprono una</a:t>
            </a:r>
          </a:p>
          <a:p>
            <a:pPr marL="0" indent="0" algn="l">
              <a:buNone/>
            </a:pPr>
            <a:r>
              <a:rPr lang="it-IT" sz="1400" b="0" i="0" u="none" strike="noStrike" baseline="0" dirty="0">
                <a:latin typeface="TimesNewRomanPSMT"/>
              </a:rPr>
              <a:t>funzione di introduzione/restituzione a carattere prettamente laboratoriale e potranno essere</a:t>
            </a:r>
          </a:p>
          <a:p>
            <a:pPr marL="0" indent="0" algn="l">
              <a:buNone/>
            </a:pPr>
            <a:r>
              <a:rPr lang="it-IT" sz="1400" b="0" i="0" u="none" strike="noStrike" baseline="0" dirty="0">
                <a:latin typeface="TimesNewRomanPSMT"/>
              </a:rPr>
              <a:t>organizzati su diversa scala territoriale, secondo la programmazione stabilita dagli Uffici Scolastici</a:t>
            </a:r>
          </a:p>
          <a:p>
            <a:pPr marL="0" indent="0" algn="l">
              <a:buNone/>
            </a:pPr>
            <a:r>
              <a:rPr lang="it-IT" sz="1400" b="0" i="0" u="none" strike="noStrike" baseline="0" dirty="0">
                <a:latin typeface="TimesNewRomanPSMT"/>
              </a:rPr>
              <a:t>Regionali o dagli Uffici territoriali, d’intesa con le Scuole Polo.</a:t>
            </a:r>
          </a:p>
          <a:p>
            <a:pPr marL="0" indent="0" algn="l">
              <a:buNone/>
            </a:pPr>
            <a:endParaRPr lang="it-IT" sz="1400" b="0" i="0" u="none" strike="noStrike" baseline="0" dirty="0">
              <a:latin typeface="TimesNewRomanPSMT"/>
            </a:endParaRPr>
          </a:p>
          <a:p>
            <a:pPr marL="0" indent="0" algn="l">
              <a:buNone/>
            </a:pPr>
            <a:r>
              <a:rPr lang="it-IT" sz="1400" b="0" i="0" u="none" strike="noStrike" baseline="0" dirty="0">
                <a:latin typeface="TimesNewRomanPSMT"/>
              </a:rPr>
              <a:t>Tali incontri, poiché le tematiche digitali e linguistiche sono assorbite dai laboratori formativi,</a:t>
            </a:r>
          </a:p>
          <a:p>
            <a:pPr marL="0" indent="0" algn="l">
              <a:buNone/>
            </a:pPr>
            <a:r>
              <a:rPr lang="it-IT" sz="1400" b="0" i="0" u="none" strike="noStrike" baseline="0" dirty="0">
                <a:latin typeface="TimesNewRomanPSMT"/>
              </a:rPr>
              <a:t>verteranno in particolare sulle aree tematiche di seguito indicate:</a:t>
            </a:r>
          </a:p>
          <a:p>
            <a:pPr marL="0" indent="0" algn="l">
              <a:buNone/>
            </a:pPr>
            <a:endParaRPr lang="it-IT" sz="1400" b="0" i="0" u="none" strike="noStrike" baseline="0" dirty="0">
              <a:latin typeface="TimesNewRomanPSMT"/>
            </a:endParaRPr>
          </a:p>
          <a:p>
            <a:pPr marL="0" indent="0" algn="l">
              <a:buNone/>
            </a:pPr>
            <a:r>
              <a:rPr lang="it-IT" sz="1400" b="0" i="0" u="none" strike="noStrike" baseline="0" dirty="0">
                <a:latin typeface="SymbolMT"/>
              </a:rPr>
              <a:t>•</a:t>
            </a:r>
            <a:r>
              <a:rPr lang="it-IT" sz="1400" b="0" i="0" u="none" strike="noStrike" baseline="0" dirty="0">
                <a:latin typeface="ArialMT"/>
              </a:rPr>
              <a:t>  </a:t>
            </a:r>
            <a:r>
              <a:rPr lang="it-IT" sz="1400" b="0" i="0" u="none" strike="noStrike" baseline="0" dirty="0">
                <a:latin typeface="TimesNewRomanPSMT"/>
              </a:rPr>
              <a:t>inclusione sociale e dinamiche interculturali;</a:t>
            </a:r>
          </a:p>
          <a:p>
            <a:pPr marL="0" indent="0" algn="l">
              <a:buNone/>
            </a:pPr>
            <a:r>
              <a:rPr lang="it-IT" sz="1400" b="0" i="0" u="none" strike="noStrike" baseline="0" dirty="0">
                <a:latin typeface="SymbolMT"/>
              </a:rPr>
              <a:t>•</a:t>
            </a:r>
            <a:r>
              <a:rPr lang="it-IT" sz="1400" b="0" i="0" u="none" strike="noStrike" baseline="0" dirty="0">
                <a:latin typeface="ArialMT"/>
              </a:rPr>
              <a:t>  </a:t>
            </a:r>
            <a:r>
              <a:rPr lang="it-IT" sz="1400" b="0" i="0" u="none" strike="noStrike" baseline="0" dirty="0">
                <a:latin typeface="TimesNewRomanPSMT"/>
              </a:rPr>
              <a:t>bisogni educativi speciali;</a:t>
            </a:r>
          </a:p>
          <a:p>
            <a:pPr marL="0" indent="0" algn="l">
              <a:buNone/>
            </a:pPr>
            <a:r>
              <a:rPr lang="it-IT" sz="1400" b="0" i="0" u="none" strike="noStrike" baseline="0" dirty="0">
                <a:latin typeface="SymbolMT"/>
              </a:rPr>
              <a:t>•</a:t>
            </a:r>
            <a:r>
              <a:rPr lang="it-IT" sz="1400" b="0" i="0" u="none" strike="noStrike" baseline="0" dirty="0">
                <a:latin typeface="ArialMT"/>
              </a:rPr>
              <a:t>  </a:t>
            </a:r>
            <a:r>
              <a:rPr lang="it-IT" sz="1400" b="0" i="0" u="none" strike="noStrike" baseline="0" dirty="0">
                <a:latin typeface="TimesNewRomanPSMT"/>
              </a:rPr>
              <a:t>innovazione della didattica delle discipline e motivazione all’apprendimento;</a:t>
            </a:r>
          </a:p>
          <a:p>
            <a:pPr marL="0" indent="0" algn="l">
              <a:buNone/>
            </a:pPr>
            <a:r>
              <a:rPr lang="it-IT" sz="1400" b="0" i="0" u="none" strike="noStrike" baseline="0" dirty="0">
                <a:latin typeface="SymbolMT"/>
              </a:rPr>
              <a:t>•</a:t>
            </a:r>
            <a:r>
              <a:rPr lang="it-IT" sz="1400" b="0" i="0" u="none" strike="noStrike" baseline="0" dirty="0">
                <a:latin typeface="ArialMT"/>
              </a:rPr>
              <a:t>  </a:t>
            </a:r>
            <a:r>
              <a:rPr lang="it-IT" sz="1400" b="0" i="0" u="none" strike="noStrike" baseline="0" dirty="0">
                <a:latin typeface="TimesNewRomanPSMT"/>
              </a:rPr>
              <a:t>buone pratiche di didattiche disciplinari;</a:t>
            </a:r>
          </a:p>
          <a:p>
            <a:pPr marL="0" indent="0" algn="l">
              <a:buNone/>
            </a:pPr>
            <a:r>
              <a:rPr lang="it-IT" sz="1400" b="0" i="0" u="none" strike="noStrike" baseline="0" dirty="0">
                <a:latin typeface="SymbolMT"/>
              </a:rPr>
              <a:t>•</a:t>
            </a:r>
            <a:r>
              <a:rPr lang="it-IT" sz="1400" b="0" i="0" u="none" strike="noStrike" baseline="0" dirty="0">
                <a:latin typeface="ArialMT"/>
              </a:rPr>
              <a:t>  </a:t>
            </a:r>
            <a:r>
              <a:rPr lang="it-IT" sz="1400" b="0" i="0" u="none" strike="noStrike" baseline="0" dirty="0">
                <a:latin typeface="TimesNewRomanPSMT"/>
              </a:rPr>
              <a:t>gestione della classe e dinamiche relazionali, con particolare riferimento alla</a:t>
            </a:r>
          </a:p>
          <a:p>
            <a:pPr marL="0" indent="0" algn="l">
              <a:buNone/>
            </a:pPr>
            <a:r>
              <a:rPr lang="it-IT" sz="1400" b="0" i="0" u="none" strike="noStrike" baseline="0" dirty="0">
                <a:latin typeface="TimesNewRomanPSMT"/>
              </a:rPr>
              <a:t>prevenzione dei fenomeni di violenza, bullismo e cyberbullismo, discriminazioni;</a:t>
            </a:r>
          </a:p>
          <a:p>
            <a:pPr marL="0" indent="0" algn="l">
              <a:buNone/>
            </a:pPr>
            <a:r>
              <a:rPr lang="it-IT" sz="1400" b="0" i="0" u="none" strike="noStrike" baseline="0" dirty="0">
                <a:latin typeface="SymbolMT"/>
              </a:rPr>
              <a:t>•</a:t>
            </a:r>
            <a:r>
              <a:rPr lang="it-IT" sz="1400" b="0" i="0" u="none" strike="noStrike" baseline="0" dirty="0">
                <a:latin typeface="ArialMT"/>
              </a:rPr>
              <a:t>  </a:t>
            </a:r>
            <a:r>
              <a:rPr lang="it-IT" sz="1400" b="0" i="0" u="none" strike="noStrike" baseline="0" dirty="0">
                <a:latin typeface="TimesNewRomanPSMT"/>
              </a:rPr>
              <a:t>percorsi per competenze relazionali e trasversali;</a:t>
            </a:r>
          </a:p>
          <a:p>
            <a:pPr marL="0" indent="0" algn="l">
              <a:buNone/>
            </a:pPr>
            <a:r>
              <a:rPr lang="it-IT" sz="1400" b="0" i="0" u="none" strike="noStrike" baseline="0" dirty="0">
                <a:latin typeface="SymbolMT"/>
              </a:rPr>
              <a:t>•</a:t>
            </a:r>
            <a:r>
              <a:rPr lang="it-IT" sz="1400" b="0" i="0" u="none" strike="noStrike" baseline="0" dirty="0">
                <a:latin typeface="ArialMT"/>
              </a:rPr>
              <a:t>  </a:t>
            </a:r>
            <a:r>
              <a:rPr lang="it-IT" sz="1400" b="0" i="0" u="none" strike="noStrike" baseline="0" dirty="0">
                <a:latin typeface="TimesNewRomanPSMT"/>
              </a:rPr>
              <a:t>contrasto alla dispersione scolastica;</a:t>
            </a:r>
          </a:p>
          <a:p>
            <a:pPr marL="0" indent="0" algn="l">
              <a:buNone/>
            </a:pPr>
            <a:r>
              <a:rPr lang="it-IT" sz="1400" b="0" i="0" u="none" strike="noStrike" baseline="0" dirty="0">
                <a:latin typeface="SymbolMT"/>
              </a:rPr>
              <a:t>•</a:t>
            </a:r>
            <a:r>
              <a:rPr lang="it-IT" sz="1400" b="0" i="0" u="none" strike="noStrike" baseline="0" dirty="0">
                <a:latin typeface="ArialMT"/>
              </a:rPr>
              <a:t>  </a:t>
            </a:r>
            <a:r>
              <a:rPr lang="it-IT" sz="1400" b="0" i="0" u="none" strike="noStrike" baseline="0" dirty="0">
                <a:latin typeface="TimesNewRomanPSMT"/>
              </a:rPr>
              <a:t>attività di orientamento e didattica orientativa;</a:t>
            </a:r>
          </a:p>
          <a:p>
            <a:pPr marL="0" indent="0" algn="l">
              <a:buNone/>
            </a:pPr>
            <a:r>
              <a:rPr lang="it-IT" sz="1400" b="0" i="0" u="none" strike="noStrike" baseline="0" dirty="0">
                <a:latin typeface="SymbolMT"/>
              </a:rPr>
              <a:t>•</a:t>
            </a:r>
            <a:r>
              <a:rPr lang="it-IT" sz="1400" b="0" i="0" u="none" strike="noStrike" baseline="0" dirty="0">
                <a:latin typeface="ArialMT"/>
              </a:rPr>
              <a:t>  </a:t>
            </a:r>
            <a:r>
              <a:rPr lang="it-IT" sz="1400" b="0" i="0" u="none" strike="noStrike" baseline="0" dirty="0">
                <a:latin typeface="TimesNewRomanPSMT"/>
              </a:rPr>
              <a:t>insegnamento di educazione civica: nuove Linee Guida per l’insegnamento</a:t>
            </a:r>
          </a:p>
          <a:p>
            <a:pPr marL="0" indent="0" algn="l">
              <a:buNone/>
            </a:pPr>
            <a:r>
              <a:rPr lang="it-IT" sz="1400" b="0" i="0" u="none" strike="noStrike" baseline="0" dirty="0">
                <a:latin typeface="TimesNewRomanPSMT"/>
              </a:rPr>
              <a:t>dell’Educazione Civica (D.M. n.183/24) e sua integrazione nel curricolo;</a:t>
            </a:r>
          </a:p>
          <a:p>
            <a:pPr marL="0" indent="0" algn="l">
              <a:buNone/>
            </a:pPr>
            <a:r>
              <a:rPr lang="it-IT" sz="1400" b="0" i="0" u="none" strike="noStrike" baseline="0" dirty="0">
                <a:latin typeface="SymbolMT"/>
              </a:rPr>
              <a:t>•</a:t>
            </a:r>
            <a:r>
              <a:rPr lang="it-IT" sz="1400" b="0" i="0" u="none" strike="noStrike" baseline="0" dirty="0">
                <a:latin typeface="ArialMT"/>
              </a:rPr>
              <a:t>  </a:t>
            </a:r>
            <a:r>
              <a:rPr lang="it-IT" sz="1400" b="0" i="0" u="none" strike="noStrike" baseline="0" dirty="0">
                <a:latin typeface="TimesNewRomanPSMT"/>
              </a:rPr>
              <a:t>valutazione didattica degli apprendimenti e del comportamento;</a:t>
            </a:r>
          </a:p>
          <a:p>
            <a:pPr marL="0" indent="0" algn="l">
              <a:buNone/>
            </a:pPr>
            <a:r>
              <a:rPr lang="it-IT" sz="1400" b="0" i="0" u="none" strike="noStrike" baseline="0" dirty="0">
                <a:latin typeface="SymbolMT"/>
              </a:rPr>
              <a:t>•</a:t>
            </a:r>
            <a:r>
              <a:rPr lang="it-IT" sz="1400" b="0" i="0" u="none" strike="noStrike" baseline="0" dirty="0">
                <a:latin typeface="ArialMT"/>
              </a:rPr>
              <a:t>  </a:t>
            </a:r>
            <a:r>
              <a:rPr lang="it-IT" sz="1400" b="0" i="0" u="none" strike="noStrike" baseline="0" dirty="0">
                <a:latin typeface="TimesNewRomanPSMT"/>
              </a:rPr>
              <a:t>valutazione di sistema (autovalutazione e miglioramento);</a:t>
            </a:r>
          </a:p>
          <a:p>
            <a:pPr marL="0" indent="0" algn="l">
              <a:buNone/>
            </a:pPr>
            <a:r>
              <a:rPr lang="it-IT" sz="1400" b="0" i="0" u="none" strike="noStrike" baseline="0" dirty="0">
                <a:latin typeface="SymbolMT"/>
              </a:rPr>
              <a:t>•</a:t>
            </a:r>
            <a:r>
              <a:rPr lang="it-IT" sz="1400" b="0" i="0" u="none" strike="noStrike" baseline="0" dirty="0">
                <a:latin typeface="ArialMT"/>
              </a:rPr>
              <a:t>  </a:t>
            </a:r>
            <a:r>
              <a:rPr lang="it-IT" sz="1400" b="0" i="0" u="none" strike="noStrike" baseline="0" dirty="0">
                <a:latin typeface="TimesNewRomanPSMT"/>
              </a:rPr>
              <a:t>educazione alla sostenibilità.</a:t>
            </a:r>
            <a:endParaRPr lang="it-IT" sz="1400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53250" name="AutoShape 2" descr="La videoconferenza dovrebbe essere sempre equiparata al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 txBox="1">
            <a:spLocks/>
          </p:cNvSpPr>
          <p:nvPr/>
        </p:nvSpPr>
        <p:spPr>
          <a:xfrm>
            <a:off x="588132" y="50855"/>
            <a:ext cx="8291264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it-IT" sz="5500" dirty="0">
                <a:ln>
                  <a:solidFill>
                    <a:srgbClr val="FFFF00"/>
                  </a:solidFill>
                </a:ln>
                <a:latin typeface="+mj-lt"/>
                <a:ea typeface="+mj-ea"/>
                <a:cs typeface="+mj-cs"/>
              </a:rPr>
              <a:t>Laboratori formativi</a:t>
            </a:r>
            <a:endParaRPr kumimoji="0" lang="it-IT" sz="4800" b="0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395536" y="1194176"/>
            <a:ext cx="8676456" cy="516632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algn="just"/>
            <a:r>
              <a:rPr lang="it-IT" sz="2600" b="1" i="1" u="none" strike="noStrike" baseline="0" dirty="0">
                <a:latin typeface="TimesNewRomanPS-BoldItalicMT"/>
              </a:rPr>
              <a:t>I laboratori formativi </a:t>
            </a:r>
            <a:r>
              <a:rPr lang="it-IT" sz="2600" b="0" i="0" u="none" strike="noStrike" baseline="0" dirty="0">
                <a:latin typeface="TimesNewRomanPSMT"/>
              </a:rPr>
              <a:t>(Organizzazione e descrizione a cura dell’Unità di missione)</a:t>
            </a:r>
          </a:p>
          <a:p>
            <a:pPr algn="just"/>
            <a:r>
              <a:rPr lang="it-IT" sz="2600" b="0" i="0" u="none" strike="noStrike" baseline="0" dirty="0">
                <a:latin typeface="TimesNewRomanPSMT"/>
              </a:rPr>
              <a:t>La struttura dei laboratori formativi implica complessivamente la fruizione di </a:t>
            </a:r>
            <a:r>
              <a:rPr lang="it-IT" sz="2600" b="1" i="0" u="none" strike="noStrike" baseline="0" dirty="0">
                <a:latin typeface="TimesNewRomanPS-BoldMT"/>
              </a:rPr>
              <a:t>12 ore di</a:t>
            </a:r>
          </a:p>
          <a:p>
            <a:pPr algn="just"/>
            <a:r>
              <a:rPr lang="it-IT" sz="2600" b="1" i="0" u="none" strike="noStrike" baseline="0" dirty="0">
                <a:latin typeface="TimesNewRomanPS-BoldMT"/>
              </a:rPr>
              <a:t>formazione </a:t>
            </a:r>
            <a:r>
              <a:rPr lang="it-IT" sz="2600" b="0" i="0" u="none" strike="noStrike" baseline="0" dirty="0">
                <a:latin typeface="TimesNewRomanPSMT"/>
              </a:rPr>
              <a:t>per attività formative previste dall’articolo 14 della Legge 29 aprile 2024, n.56, che</a:t>
            </a:r>
          </a:p>
          <a:p>
            <a:pPr algn="just"/>
            <a:r>
              <a:rPr lang="it-IT" sz="2600" b="0" i="0" u="none" strike="noStrike" baseline="0" dirty="0">
                <a:latin typeface="TimesNewRomanPSMT"/>
              </a:rPr>
              <a:t>dovranno essere svolte e registrate sulla piattaforma “Scuola futura”, accedendo all’area riservata</a:t>
            </a:r>
          </a:p>
          <a:p>
            <a:pPr algn="just"/>
            <a:r>
              <a:rPr lang="it-IT" sz="2600" b="0" i="0" u="none" strike="noStrike" baseline="0" dirty="0">
                <a:latin typeface="TimesNewRomanPSMT"/>
              </a:rPr>
              <a:t>disponibile al link </a:t>
            </a:r>
            <a:r>
              <a:rPr lang="it-IT" sz="2600" b="0" i="0" u="none" strike="noStrike" baseline="0" dirty="0">
                <a:latin typeface="TimesNewRomanPSMT"/>
                <a:hlinkClick r:id="rId3"/>
              </a:rPr>
              <a:t>https://scuolafutura.pubblica.istruzione.it/</a:t>
            </a:r>
            <a:endParaRPr lang="it-IT" sz="2600" b="0" i="0" u="none" strike="noStrike" baseline="0" dirty="0">
              <a:latin typeface="TimesNewRomanPSMT"/>
            </a:endParaRPr>
          </a:p>
          <a:p>
            <a:pPr algn="just"/>
            <a:r>
              <a:rPr lang="it-IT" sz="2600" b="0" i="0" u="none" strike="noStrike" baseline="0" dirty="0">
                <a:latin typeface="TimesNewRomanPSMT"/>
              </a:rPr>
              <a:t> che, al termine di ciascun percorso</a:t>
            </a:r>
          </a:p>
          <a:p>
            <a:pPr algn="just"/>
            <a:r>
              <a:rPr lang="it-IT" sz="2600" b="0" i="0" u="none" strike="noStrike" baseline="0" dirty="0">
                <a:latin typeface="TimesNewRomanPSMT"/>
              </a:rPr>
              <a:t>frequentato positivamente, rilascia apposito attestato di partecipazione, valido quale</a:t>
            </a:r>
          </a:p>
          <a:p>
            <a:pPr algn="just"/>
            <a:r>
              <a:rPr lang="it-IT" sz="2600" b="0" i="0" u="none" strike="noStrike" baseline="0" dirty="0">
                <a:latin typeface="TimesNewRomanPSMT"/>
              </a:rPr>
              <a:t>documentazione dell’attività svolta. La piattaforma contiene un ampio catalogo di percorsi di</a:t>
            </a:r>
          </a:p>
          <a:p>
            <a:pPr algn="just"/>
            <a:r>
              <a:rPr lang="it-IT" sz="2600" b="0" i="0" u="none" strike="noStrike" baseline="0" dirty="0">
                <a:latin typeface="TimesNewRomanPSMT"/>
              </a:rPr>
              <a:t>formazione, organizzati sia dalle singole istituzioni scolastiche quali nodi formativi locali che da</a:t>
            </a:r>
          </a:p>
          <a:p>
            <a:pPr algn="just"/>
            <a:r>
              <a:rPr lang="it-IT" sz="2600" b="0" i="0" u="none" strike="noStrike" baseline="0" dirty="0">
                <a:latin typeface="TimesNewRomanPSMT"/>
              </a:rPr>
              <a:t>poli nazionali, ai quali potersi iscrivere direttamente dalla piattaforma.</a:t>
            </a:r>
          </a:p>
          <a:p>
            <a:pPr algn="just"/>
            <a:r>
              <a:rPr lang="it-IT" sz="2600" b="0" i="0" u="none" strike="noStrike" baseline="0" dirty="0">
                <a:latin typeface="TimesNewRomanPSMT"/>
              </a:rPr>
              <a:t>I docenti neoassunti dovranno frequentare uno o più percorsi formativi, per un totale pari ad</a:t>
            </a:r>
          </a:p>
          <a:p>
            <a:pPr algn="just"/>
            <a:r>
              <a:rPr lang="it-IT" sz="2600" b="0" i="0" u="none" strike="noStrike" baseline="0" dirty="0">
                <a:latin typeface="TimesNewRomanPSMT"/>
              </a:rPr>
              <a:t>almeno 12 ore, riferiti alle seguenti linee di investimento:</a:t>
            </a:r>
          </a:p>
          <a:p>
            <a:pPr algn="just"/>
            <a:endParaRPr lang="it-IT" sz="2600" b="0" i="0" u="none" strike="noStrike" baseline="0" dirty="0">
              <a:latin typeface="TimesNewRomanPSMT"/>
            </a:endParaRPr>
          </a:p>
          <a:p>
            <a:pPr algn="just"/>
            <a:r>
              <a:rPr lang="it-IT" sz="2600" b="0" i="0" u="none" strike="noStrike" baseline="0" dirty="0">
                <a:latin typeface="SymbolMT"/>
              </a:rPr>
              <a:t>•</a:t>
            </a:r>
            <a:r>
              <a:rPr lang="it-IT" sz="2600" b="0" i="0" u="none" strike="noStrike" baseline="0" dirty="0">
                <a:latin typeface="ArialMT"/>
              </a:rPr>
              <a:t>  </a:t>
            </a:r>
            <a:r>
              <a:rPr lang="it-IT" sz="2600" b="0" i="0" u="none" strike="noStrike" baseline="0" dirty="0">
                <a:latin typeface="TimesNewRomanPSMT"/>
              </a:rPr>
              <a:t>Didattica digitale integrata e formazione sulla transizione digitale del personale</a:t>
            </a:r>
          </a:p>
          <a:p>
            <a:pPr algn="just"/>
            <a:r>
              <a:rPr lang="it-IT" sz="2600" b="0" i="0" u="none" strike="noStrike" baseline="0" dirty="0">
                <a:latin typeface="TimesNewRomanPSMT"/>
              </a:rPr>
              <a:t>scolastico (M4C1I2.1); (transizione digitale)</a:t>
            </a:r>
          </a:p>
          <a:p>
            <a:pPr algn="just"/>
            <a:r>
              <a:rPr lang="it-IT" sz="2600" b="0" i="0" u="none" strike="noStrike" baseline="0" dirty="0">
                <a:latin typeface="English111AdagioBT-Regular"/>
              </a:rPr>
              <a:t> </a:t>
            </a:r>
          </a:p>
          <a:p>
            <a:pPr algn="just"/>
            <a:r>
              <a:rPr lang="it-IT" sz="2600" b="0" i="0" u="none" strike="noStrike" baseline="0" dirty="0">
                <a:latin typeface="ArialMT"/>
              </a:rPr>
              <a:t>  </a:t>
            </a:r>
          </a:p>
          <a:p>
            <a:pPr algn="just"/>
            <a:r>
              <a:rPr lang="it-IT" sz="2600" b="0" i="0" u="none" strike="noStrike" baseline="0" dirty="0">
                <a:latin typeface="SymbolMT"/>
              </a:rPr>
              <a:t>•</a:t>
            </a:r>
            <a:r>
              <a:rPr lang="it-IT" sz="2600" b="0" i="0" u="none" strike="noStrike" baseline="0" dirty="0">
                <a:latin typeface="ArialMT"/>
              </a:rPr>
              <a:t>  </a:t>
            </a:r>
            <a:r>
              <a:rPr lang="it-IT" sz="2600" b="0" i="0" u="none" strike="noStrike" baseline="0" dirty="0">
                <a:latin typeface="TimesNewRomanPSMT"/>
              </a:rPr>
              <a:t>Nuove competenze e nuovi linguaggi (M4C1I3.1) in riferimento ai percorsi sul</a:t>
            </a:r>
          </a:p>
          <a:p>
            <a:pPr algn="just"/>
            <a:r>
              <a:rPr lang="it-IT" sz="2600" b="0" i="0" u="none" strike="noStrike" baseline="0" dirty="0">
                <a:latin typeface="TimesNewRomanPSMT"/>
              </a:rPr>
              <a:t>multilinguismo. (Stem e Multilinguismo)</a:t>
            </a:r>
            <a:endParaRPr kumimoji="0" lang="it-IT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 err="1">
                <a:ln>
                  <a:solidFill>
                    <a:srgbClr val="FFFF00"/>
                  </a:solidFill>
                </a:ln>
              </a:rPr>
              <a:t>Peer</a:t>
            </a:r>
            <a:r>
              <a:rPr lang="it-IT" sz="4800" dirty="0">
                <a:ln>
                  <a:solidFill>
                    <a:srgbClr val="FFFF00"/>
                  </a:solidFill>
                </a:ln>
              </a:rPr>
              <a:t> </a:t>
            </a:r>
            <a:r>
              <a:rPr lang="it-IT" sz="4800" dirty="0" err="1">
                <a:ln>
                  <a:solidFill>
                    <a:srgbClr val="FFFF00"/>
                  </a:solidFill>
                </a:ln>
              </a:rPr>
              <a:t>to</a:t>
            </a:r>
            <a:r>
              <a:rPr lang="it-IT" sz="4800" dirty="0">
                <a:ln>
                  <a:solidFill>
                    <a:srgbClr val="FFFF00"/>
                  </a:solidFill>
                </a:ln>
              </a:rPr>
              <a:t> </a:t>
            </a:r>
            <a:r>
              <a:rPr lang="it-IT" sz="4800" dirty="0" err="1">
                <a:ln>
                  <a:solidFill>
                    <a:srgbClr val="FFFF00"/>
                  </a:solidFill>
                </a:ln>
              </a:rPr>
              <a:t>peer</a:t>
            </a:r>
            <a:r>
              <a:rPr lang="it-IT" sz="4800" dirty="0">
                <a:ln>
                  <a:solidFill>
                    <a:srgbClr val="FFFF00"/>
                  </a:solidFill>
                </a:ln>
              </a:rPr>
              <a:t> </a:t>
            </a:r>
            <a:r>
              <a:rPr lang="it-IT" sz="2400" i="1" dirty="0">
                <a:latin typeface="+mn-lt"/>
                <a:ea typeface="+mn-ea"/>
                <a:cs typeface="+mn-cs"/>
              </a:rPr>
              <a:t>(almeno 12 ore) </a:t>
            </a:r>
            <a:br>
              <a:rPr lang="it-IT" sz="2400" i="1" dirty="0">
                <a:latin typeface="+mn-lt"/>
                <a:ea typeface="+mn-ea"/>
                <a:cs typeface="+mn-cs"/>
              </a:rPr>
            </a:br>
            <a:r>
              <a:rPr lang="it-IT" sz="1100" i="1" dirty="0">
                <a:solidFill>
                  <a:schemeClr val="tx1"/>
                </a:solidFill>
              </a:rPr>
              <a:t>art. 9 del D.M. 850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Bef>
                <a:spcPts val="1560"/>
              </a:spcBef>
              <a:spcAft>
                <a:spcPts val="1200"/>
              </a:spcAft>
            </a:pPr>
            <a:r>
              <a:rPr lang="it-IT" sz="1800" b="1" i="1" dirty="0">
                <a:solidFill>
                  <a:schemeClr val="tx1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L’osservazione deve focalizzarsi su:</a:t>
            </a:r>
            <a:endParaRPr lang="it-IT" sz="1800" b="1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dirty="0">
                <a:solidFill>
                  <a:schemeClr val="tx1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modalità di conduzione delle attività e delle lezioni</a:t>
            </a:r>
            <a:endParaRPr lang="it-IT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dirty="0">
                <a:solidFill>
                  <a:schemeClr val="tx1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sostegno alle motivazioni degli allievi</a:t>
            </a:r>
            <a:endParaRPr lang="it-IT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dirty="0">
                <a:solidFill>
                  <a:schemeClr val="tx1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costruzione di climi positivi e motivanti</a:t>
            </a:r>
            <a:endParaRPr lang="it-IT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dirty="0">
                <a:solidFill>
                  <a:schemeClr val="tx1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modalità di verifica formativa degli apprendimenti</a:t>
            </a:r>
            <a:endParaRPr lang="it-IT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indent="-49213">
              <a:buNone/>
            </a:pPr>
            <a:endParaRPr lang="it-IT" sz="1800" dirty="0"/>
          </a:p>
          <a:p>
            <a:pPr>
              <a:lnSpc>
                <a:spcPct val="107000"/>
              </a:lnSpc>
              <a:spcBef>
                <a:spcPts val="1560"/>
              </a:spcBef>
              <a:spcAft>
                <a:spcPts val="1200"/>
              </a:spcAft>
            </a:pPr>
            <a:r>
              <a:rPr lang="it-IT" sz="1800" b="1" i="1" dirty="0">
                <a:solidFill>
                  <a:schemeClr val="tx1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12 ore di attività, come indicato dal Miur nella </a:t>
            </a:r>
            <a:r>
              <a:rPr lang="it-IT" sz="1800" b="1" i="1" u="sng" dirty="0">
                <a:solidFill>
                  <a:schemeClr val="tx1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nota n. 36167 del 5/11/2015</a:t>
            </a:r>
            <a:r>
              <a:rPr lang="it-IT" sz="1800" b="1" i="1" dirty="0">
                <a:solidFill>
                  <a:schemeClr val="tx1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si articolano nella maniera seguente:</a:t>
            </a:r>
            <a:endParaRPr lang="it-IT" sz="1800" b="1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dirty="0">
                <a:solidFill>
                  <a:schemeClr val="tx1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ore di progettazione condivisa (tutor-docente in anno di prova);</a:t>
            </a:r>
            <a:endParaRPr lang="it-IT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dirty="0">
                <a:solidFill>
                  <a:schemeClr val="tx1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ore di osservazione del neo assunto nella classe del tutor;</a:t>
            </a:r>
            <a:endParaRPr lang="it-IT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dirty="0">
                <a:solidFill>
                  <a:schemeClr val="tx1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ore di osservazione del tutor nella classe del docente neo assunto;</a:t>
            </a:r>
            <a:endParaRPr lang="it-IT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dirty="0">
                <a:solidFill>
                  <a:schemeClr val="tx1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ora di verifica dell’esperienza.</a:t>
            </a:r>
            <a:endParaRPr lang="it-IT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800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23528" y="1952856"/>
            <a:ext cx="180000" cy="1800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323528" y="3717032"/>
            <a:ext cx="180000" cy="1800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323528" y="4941168"/>
            <a:ext cx="180000" cy="1800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>
                <a:ln>
                  <a:solidFill>
                    <a:srgbClr val="FFFF00"/>
                  </a:solidFill>
                </a:ln>
              </a:rPr>
              <a:t>Formazione on-line </a:t>
            </a:r>
            <a:r>
              <a:rPr lang="it-IT" sz="2400" i="1" dirty="0">
                <a:latin typeface="+mn-lt"/>
                <a:ea typeface="+mn-ea"/>
                <a:cs typeface="+mn-cs"/>
              </a:rPr>
              <a:t>(20 ore cumulative)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741987"/>
          </a:xfrm>
        </p:spPr>
        <p:txBody>
          <a:bodyPr>
            <a:noAutofit/>
          </a:bodyPr>
          <a:lstStyle/>
          <a:p>
            <a:pPr marL="85725" indent="-49213">
              <a:buNone/>
            </a:pPr>
            <a:r>
              <a:rPr lang="it-IT" sz="2000" b="1" dirty="0">
                <a:solidFill>
                  <a:srgbClr val="FFC000"/>
                </a:solidFill>
              </a:rPr>
              <a:t>Portfolio</a:t>
            </a:r>
            <a:r>
              <a:rPr lang="it-IT" sz="2000" dirty="0"/>
              <a:t>: Curriculum formativo, Bilancio iniziale delle competenze, Attività didattica, Bilancio Finale e Bisogni Formativi futuri;</a:t>
            </a:r>
          </a:p>
          <a:p>
            <a:pPr marL="85725" indent="-49213">
              <a:buNone/>
            </a:pPr>
            <a:endParaRPr lang="it-IT" sz="2000" dirty="0"/>
          </a:p>
          <a:p>
            <a:pPr marL="85725" indent="-49213">
              <a:buNone/>
            </a:pPr>
            <a:r>
              <a:rPr lang="it-IT" sz="2000" dirty="0"/>
              <a:t>Compilazione di </a:t>
            </a:r>
            <a:r>
              <a:rPr lang="it-IT" sz="2000" b="1" dirty="0">
                <a:solidFill>
                  <a:srgbClr val="FFC000"/>
                </a:solidFill>
              </a:rPr>
              <a:t>questionari</a:t>
            </a:r>
            <a:r>
              <a:rPr lang="it-IT" sz="2000" dirty="0"/>
              <a:t> per il monitoraggio delle diverse fasi: incontri in presenza, osservazione peer to peer, percorso di formazione online;</a:t>
            </a:r>
          </a:p>
          <a:p>
            <a:pPr marL="85725" indent="-49213">
              <a:buNone/>
            </a:pPr>
            <a:endParaRPr lang="it-IT" sz="2000" dirty="0"/>
          </a:p>
          <a:p>
            <a:pPr marL="85725" indent="-49213">
              <a:buNone/>
            </a:pPr>
            <a:r>
              <a:rPr lang="it-IT" sz="2000" dirty="0">
                <a:solidFill>
                  <a:srgbClr val="FFC000"/>
                </a:solidFill>
              </a:rPr>
              <a:t>Libera ricerca di </a:t>
            </a:r>
            <a:r>
              <a:rPr lang="it-IT" sz="2000" b="1" dirty="0">
                <a:solidFill>
                  <a:srgbClr val="FFC000"/>
                </a:solidFill>
              </a:rPr>
              <a:t>materiali</a:t>
            </a:r>
            <a:r>
              <a:rPr lang="it-IT" sz="2000" dirty="0">
                <a:solidFill>
                  <a:srgbClr val="FFC000"/>
                </a:solidFill>
              </a:rPr>
              <a:t> di studio</a:t>
            </a:r>
            <a:r>
              <a:rPr lang="it-IT" sz="2000" dirty="0"/>
              <a:t>, risorse didattiche, siti dedicati, messi a disposizione durante il percorso formativo;</a:t>
            </a:r>
          </a:p>
          <a:p>
            <a:pPr>
              <a:buNone/>
            </a:pPr>
            <a:endParaRPr lang="it-IT" sz="2000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323528" y="2096872"/>
            <a:ext cx="180000" cy="1800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323528" y="3140968"/>
            <a:ext cx="180000" cy="1800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330656" y="4327624"/>
            <a:ext cx="180000" cy="1800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>
                <a:ln>
                  <a:solidFill>
                    <a:srgbClr val="FFFF00"/>
                  </a:solidFill>
                </a:ln>
              </a:rPr>
              <a:t>Il docente tutor</a:t>
            </a:r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395536" y="5085184"/>
            <a:ext cx="3024336" cy="1656184"/>
          </a:xfrm>
        </p:spPr>
        <p:txBody>
          <a:bodyPr>
            <a:normAutofit/>
          </a:bodyPr>
          <a:lstStyle/>
          <a:p>
            <a:pPr marL="0" algn="l"/>
            <a:r>
              <a:rPr lang="it-IT" sz="1400" i="1" dirty="0"/>
              <a:t>Accoglie, ascolta, supporta, accompagna, collabora, sostiene, osserva, supervisiona …</a:t>
            </a:r>
          </a:p>
          <a:p>
            <a:pPr marL="0" algn="l">
              <a:buNone/>
            </a:pPr>
            <a:endParaRPr lang="it-IT" sz="400" i="1" dirty="0"/>
          </a:p>
          <a:p>
            <a:pPr marL="0" algn="l"/>
            <a:r>
              <a:rPr lang="it-IT" sz="1400" i="1" dirty="0"/>
              <a:t>ha specifiche competenze organizzative, didattiche, relazionali</a:t>
            </a:r>
          </a:p>
          <a:p>
            <a:pPr>
              <a:buNone/>
            </a:pPr>
            <a:endParaRPr lang="it-IT" sz="2000" b="1" i="1" dirty="0"/>
          </a:p>
          <a:p>
            <a:pPr lvl="0">
              <a:buNone/>
            </a:pPr>
            <a:endParaRPr lang="it-IT" sz="2000" i="1" dirty="0"/>
          </a:p>
          <a:p>
            <a:pPr lvl="0">
              <a:buNone/>
            </a:pPr>
            <a:endParaRPr lang="it-IT" sz="2000" i="1" dirty="0"/>
          </a:p>
          <a:p>
            <a:pPr lvl="0">
              <a:buNone/>
            </a:pPr>
            <a:endParaRPr lang="it-IT" sz="2000" i="1" dirty="0"/>
          </a:p>
          <a:p>
            <a:pPr lvl="0">
              <a:buNone/>
            </a:pPr>
            <a:endParaRPr lang="it-IT" sz="2000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8" name="Immagine 7" descr="docente tu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333" y="1700808"/>
            <a:ext cx="1895475" cy="241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3923928" y="2060848"/>
            <a:ext cx="50405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>
              <a:spcAft>
                <a:spcPts val="600"/>
              </a:spcAft>
              <a:buFont typeface="Wingdings" pitchFamily="2" charset="2"/>
              <a:buChar char="q"/>
            </a:pPr>
            <a:r>
              <a:rPr lang="it-IT" dirty="0"/>
              <a:t>E’ designato dal DS sentito Collegio Docenti</a:t>
            </a:r>
          </a:p>
          <a:p>
            <a:pPr indent="360000">
              <a:spcAft>
                <a:spcPts val="600"/>
              </a:spcAft>
              <a:buFont typeface="Wingdings" pitchFamily="2" charset="2"/>
              <a:buChar char="q"/>
            </a:pPr>
            <a:r>
              <a:rPr lang="it-IT" dirty="0"/>
              <a:t>Collabora al bilancio iniziale delle     </a:t>
            </a:r>
            <a:br>
              <a:rPr lang="it-IT" dirty="0"/>
            </a:br>
            <a:r>
              <a:rPr lang="it-IT" dirty="0"/>
              <a:t>       competenze e al patto formativo</a:t>
            </a:r>
          </a:p>
          <a:p>
            <a:pPr indent="360000">
              <a:spcAft>
                <a:spcPts val="600"/>
              </a:spcAft>
              <a:buFont typeface="Wingdings" pitchFamily="2" charset="2"/>
              <a:buChar char="q"/>
            </a:pPr>
            <a:r>
              <a:rPr lang="it-IT" dirty="0"/>
              <a:t>Svolge le ore di </a:t>
            </a:r>
            <a:r>
              <a:rPr lang="it-IT" dirty="0" err="1"/>
              <a:t>peer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peer</a:t>
            </a:r>
            <a:endParaRPr lang="it-IT" dirty="0"/>
          </a:p>
          <a:p>
            <a:pPr indent="360000">
              <a:spcAft>
                <a:spcPts val="600"/>
              </a:spcAft>
              <a:buFont typeface="Wingdings" pitchFamily="2" charset="2"/>
              <a:buChar char="q"/>
            </a:pPr>
            <a:r>
              <a:rPr lang="it-IT" dirty="0"/>
              <a:t>Presenta parere motivato sulle </a:t>
            </a:r>
            <a:br>
              <a:rPr lang="it-IT" dirty="0"/>
            </a:br>
            <a:r>
              <a:rPr lang="it-IT" dirty="0"/>
              <a:t>      caratteristiche dell’azione professionale </a:t>
            </a:r>
            <a:br>
              <a:rPr lang="it-IT" dirty="0"/>
            </a:br>
            <a:r>
              <a:rPr lang="it-IT" dirty="0"/>
              <a:t>      del neoassunto</a:t>
            </a:r>
          </a:p>
          <a:p>
            <a:pPr indent="360000">
              <a:spcAft>
                <a:spcPts val="600"/>
              </a:spcAft>
              <a:buFont typeface="Wingdings" pitchFamily="2" charset="2"/>
              <a:buChar char="q"/>
            </a:pPr>
            <a:r>
              <a:rPr lang="it-IT" dirty="0"/>
              <a:t>Integra il </a:t>
            </a:r>
            <a:r>
              <a:rPr lang="it-IT" dirty="0" err="1"/>
              <a:t>CdV</a:t>
            </a:r>
            <a:r>
              <a:rPr lang="it-IT" dirty="0"/>
              <a:t> in occasione del colloquio </a:t>
            </a:r>
            <a:br>
              <a:rPr lang="it-IT" dirty="0"/>
            </a:br>
            <a:r>
              <a:rPr lang="it-IT" dirty="0"/>
              <a:t>       sostenuto dal neoassunto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1187624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274638"/>
            <a:ext cx="8219256" cy="11430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 lvl="0">
              <a:buClr>
                <a:schemeClr val="dk2"/>
              </a:buClr>
              <a:buSzPts val="2600"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</a:t>
            </a:r>
            <a:r>
              <a:rPr kumimoji="0" lang="it-IT" sz="4400" b="0" i="0" u="none" strike="noStrike" kern="1200" cap="none" spc="0" normalizeH="0" noProof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piattaforma </a:t>
            </a:r>
            <a:r>
              <a:rPr kumimoji="0" lang="it-IT" sz="4400" b="0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INDIRE</a:t>
            </a:r>
          </a:p>
        </p:txBody>
      </p:sp>
      <p:sp>
        <p:nvSpPr>
          <p:cNvPr id="64516" name="AutoShape 4" descr="data:image/png;base64,iVBORw0KGgoAAAANSUhEUgAAA1MAAAJcCAYAAAAcmf79AAAgAElEQVR4Xu3XoREAAAjEMNh/aWagOvg3OUx3HAECBAgQIECAAAECBAi8Bfa9MCBAgAABAgQIECBAgACBEVOegAABAgQIECBAgAABAkFATAU0EwIECBAgQIAAAQIECIgpP0CAAAECBAgQIECAAIEgIKYCmgkBAgQIECBAgAABAgTElB8gQIAAAQIECBAgQIBAEBBTAc2EAAECBAgQIECAAAECYsoPECBAgAABAgQIECBAIAiIqYBmQoAAAQIECBAgQIAAATHlBwgQIECAAAECBAgQIBAExFRAMyFAgAABAgQIECBAgICY8gMECBAgQIAAAQIECBAIAmIqoJkQIECAAAECBAgQIEBATPkBAgQIECBAgAABAgQIBAExFdBMCBAgQIAAAQIECBAgIKb8AAECBAgQIECAAAECBIKAmApoJgQIECBAgAABAgQIEBBTfoAAAQIECBAgQIAAAQJBQEwFNBMCBAgQIECAAAECBAiIKT9AgAABAgQIECBAgACBICCmApoJAQIECBAgQIAAAQIExJQfIECAAAECBAgQIECAQBAQUwHNhAABAgQIECBAgAABAmLKDxAgQIAAAQIECBAgQCAIiKmAZkKAAAECBAgQIECAAAEx5QcIECBAgAABAgQIECAQBMRUQDMhQIAAAQIECBAgQICAmPIDBAgQIECAAAECBAgQCAJiKqCZECBAgAABAgQIECBAQEz5AQIECBAgQIAAAQIECAQBMRXQTAgQIECAAAECBAgQICCm/AABAgQIECBAgAABAgSCgJgKaCYECBAgQIAAAQIECBAQU36AAAECBAgQIECAAAECQUBMBTQTAgQIECBAgAABAgQIiCk/QIAAAQIECBAgQIAAgSAgpgKaCQECBAgQIECAAAECBMSUHyBAgAABAgQIECBAgEAQEFMBzYQAAQIECBAgQIAAAQJiyg8QIECAAAECBAgQIEAgCIipgGZCgAABAgQIECBAgAABMeUHCBAgQIAAAQIECBAgEATEVEAzIUCAAAECBAgQIECAgJjyAwQIECBAgAABAgQIEAgCYiqgmRAgQIAAAQIECBAgQEBM+QECBAgQIECAAAECBAgEATEV0EwIECBAgAABAgQIECAgpvwAAQIECBAgQIAAAQIEgoCYCmgmBAgQIECAAAECBAgQEFN+gAABAgQIECBAgAABAkFATAU0EwIECBAgQIAAAQIECIgpP0CAAAECBAgQIECAAIEgIKYCmgkBAgQIECBAgAABAgTElB8gQIAAAQIECBAgQIBAEBBTAc2EAAECBAgQIECAAAECYsoPECBAgAABAgQIECBAIAiIqYBmQoAAAQIECBAgQIAAATHlBwgQIECAAAECBAgQIBAExFRAMyFAgAABAgQIECBAgICY8gMECBAgQIAAAQIECBAIAmIqoJkQIECAAAECBAgQIEBATPkBAgQIECBAgAABAgQIBAExFdBMCBAgQIAAAQIECBAgIKb8AAECBAgQIECAAAECBIKAmApoJgQIECBAgAABAgQIEBBTfoAAAQIECBAgQIAAAQJBQEwFNBMCBAgQIECAAAECBAiIKT9AgAABAgQIECBAgACBICCmApoJAQIECBAgQIAAAQIExJQfIECAAAECBAgQIECAQBAQUwHNhAABAgQIECBAgAABAmLKDxAgQIAAAQIECBAgQCAIiKmAZkKAAAECBAgQIECAAAEx5QcIECBAgAABAgQIECAQBMRUQDMhQIAAAQIECBAgQICAmPIDBAgQIECAAAECBAgQCAJiKqCZECBAgAABAgQIECBAQEz5AQIECBAgQIAAAQIECAQBMRXQTAgQIECAAAECBAgQICCm/AABAgQIECBAgAABAgSCgJgKaCYECBAgQIAAAQIECBAQU36AAAECBAgQIECAAAECQUBMBTQTAgQIECBAgAABAgQIiCk/QIAAAQIECBAgQIAAgSAgpgKaCQECBAgQIECAAAECBMSUHyBAgAABAgQIECBAgEAQEFMBzYQAAQIECBAgQIAAAQJiyg8QIECAAAECBAgQIEAgCIipgGZCgAABAgQIECBAgAABMeUHCBAgQIAAAQIECBAgEATEVEAzIUCAAAECBAgQIECAgJjyAwQIECBAgAABAgQIEAgCYiqgmRAgQIAAAQIECBAgQEBM+QECBAgQIECAAAECBAgEATEV0EwIECBAgAABAgQIECAgpvwAAQIECBAgQIAAAQIEgoCYCmgmBAgQIECAAAECBAgQEFN+gAABAgQIECBAgAABAkFATAU0EwIECBAgQIAAAQIECIgpP0CAAAECBAgQIECAAIEgIKYCmgkBAgQIECBAgAABAgTElB8gQIAAAQIECBAgQIBAEBBTAc2EAAECBAgQIECAAAECYsoPECBAgAABAgQIECBAIAiIqYBmQoAAAQIECBAgQIAAATHlBwgQIECAAAECBAgQIBAExFRAMyFAgAABAgQIECBAgICY8gMECBAgQIAAAQIECBAIAmIqoJkQIECAAAECBAgQIEBATPkBAgQIECBAgAABAgQIBAExFdBMCBAgQIAAAQIECBAgIKb8AAECBAgQIECAAAECBIKAmApoJgQIECBAgAABAgQIEBBTfoAAAQIECBAgQIAAAQJBQEwFNBMCBAgQIECAAAECBAiIKT9AgAABAgQIECBAgACBICCmApoJAQIECBAgQIAAAQIExJQfIECAAAECBAgQIECAQBAQUwHNhAABAgQIECBAgAABAmLKDxAgQIAAAQIECBAgQCAIiKmAZkKAAAECBAgQIECAAAEx5QcIECBAgAABAgQIECAQBMRUQDMhQIAAAQIECBAgQICAmPIDBAgQIECAAAECBAgQCAJiKqCZECBAgAABAgQIECBAQEz5AQIECBAgQIAAAQIECAQBMRXQTAgQIECAAAECBAgQICCm/AABAgQIECBAgAABAgSCgJgKaCYECBAgQIAAAQIECBAQU36AAAECBAgQIECAAAECQUBMBTQTAgQIECBAgAABAgQIiCk/QIAAAQIECBAgQIAAgSAgpgKaCQECBAgQIECAAAECBMSUHyBAgAABAgQIECBAgEAQEFMBzYQAAQIECBAgQIAAAQJiyg8QIECAAAECBAgQIEAgCIipgGZCgAABAgQIECBAgAABMeUHCBAgQIAAAQIECBAgEATEVEAzIUCAAAECBAgQIECAgJjyAwQIECBAgAABAgQIEAgCYiqgmRAgQIAAAQIECBAgQEBM+QECBAgQIECAAAECBAgEATEV0EwIECBAgAABAgQIECAgpvwAAQIECBAgQIAAAQIEgoCYCmgmBAgQIECAAAECBAgQEFN+gAABAgQIECBAgAABAkFATAU0EwIECBAgQIAAAQIECIgpP0CAAAECBAgQIECAAIEgIKYCmgkBAgQIECBAgAABAgTElB8gQIAAAQIECBAgQIBAEBBTAc2EAAECBAgQIECAAAECYsoPECBAgAABAgQIECBAIAiIqYBmQoAAAQIECBAgQIAAATHlBwgQIECAAAECBAgQIBAExFRAMyFAgAABAgQIECBAgICY8gMECBAgQIAAAQIECBAIAmIqoJkQIECAAAECBAgQIEBATPkBAgQIECBAgAABAgQIBAExFdBMCBAgQIAAAQIECBAgIKb8AAECBAgQIECAAAECBIKAmApoJgQIECBAgAABAgQIEBBTfoAAAQIECBAgQIAAAQJBQEwFNBMCBAgQIECAAAECBAiIKT9AgAABAgQIECBAgACBICCmApoJAQIECBAgQIAAAQIExJQfIECAAAECBAgQIECAQBAQUwHNhAABAgQIECBAgAABAmLKDxAgQIAAAQIECBAgQCAIiKmAZkKAAAECBAgQIECAAAEx5QcIECBAgAABAgQIECAQBMRUQDMhQIAAAQIECBAgQICAmPIDBAgQIECAAAECBAgQCAJiKqCZECBAgAABAgQIECBAQEz5AQIECBAgQIAAAQIECAQBMRXQTAgQIECAAAECBAgQICCm/AABAgQIECBAgAABAgSCgJgKaCYECBAgQIAAAQIECBAQU36AAAECBAgQIECAAAECQUBMBTQTAgQIECBAgAABAgQIiCk/QIAAAQIECBAgQIAAgSAgpgKaCQECBAgQIECAAAECBMSUHyBAgAABAgQIECBAgEAQEFMBzYQAAQIECBAgQIAAAQJiyg8QIECAAAECBAgQIEAgCIipgGZCgAABAgQIECBAgAABMeUHCBAgQIAAAQIECBAgEATEVEAzIUCAAAECBAgQIECAgJjyAwQIECBAgAABAgQIEAgCYiqgmRAgQIAAAQIECBAgQEBM+QECBAgQIECAAAECBAgEATEV0EwIECBAgAABAgQIECAgpvwAAQIECBAgQIAAAQIEgoCYCmgmBAgQIECAAAECBAgQEFN+gAABAgQIECBAgAABAkFATAU0EwIECBAgQIAAAQIECIgpP0CAAAECBAgQIECAAIEgIKYCmgkBAgQIECBAgAABAgTElB8gQIAAAQIECBAgQIBAEBBTAc2EAAECBAgQIECAAAECYsoPECBAgAABAgQIECBAIAiIqYBmQoAAAQIECBAgQIAAATHlBwgQIECAAAECBAgQIBAExFRAMyFAgAABAgQIECBAgICY8gMECBAgQIAAAQIECBAIAmIqoJkQIECAAAECBAgQIEBATPkBAgQIECBAgAABAgQIBAExFdBMCBAgQIAAAQIECBAgIKb8AAECBAgQIECAAAECBIKAmApoJgQIECBAgAABAgQIEBBTfoAAAQIECBAgQIAAAQJBQEwFNBMCBAgQIECAAAECBAiIKT9AgAABAgQIECBAgACBICCmApoJAQIECBAgQIAAAQIExJQfIECAAAECBAgQIECAQBAQUwHNhAABAgQIECBAgAABAmLKDxAgQIAAAQIECBAgQCAIiKmAZkKAAAECBAgQIECAAAEx5QcIECBAgAABAgQIECAQBMRUQDMhQIAAAQIECBAgQICAmPIDBAgQIECAAAECBAgQCAJiKqCZECBAgAABAgQIECBAQEz5AQIECBAgQIAAAQIECAQBMRXQTAgQIECAAAECBAgQICCm/AABAgQIECBAgAABAgSCgJgKaCYECBAgQIAAAQIECBAQU36AAAECBAgQIECAAAECQUBMBTQTAgQIECBAgAABAgQIiCk/QIAAAQIECBAgQIAAgSAgpgKaCQECBAgQIECAAAECBMSUHyBAgAABAgQIECBAgEAQEFMBzYQAAQIECBAgQIAAAQJiyg8QIECAAAECBAgQIEAgCIipgGZCgAABAgQIECBAgAABMeUHCBAgQIAAAQIECBAgEATEVEAzIUCAAAECBAgQIECAgJjyAwQIECBAgAABAgQIEAgCYiqgmRAgQIAAAQIECBAgQEBM+QECBAgQIECAAAECBAgEATEV0EwIECBAgAABAgQIECAgpvwAAQIECBAgQIAAAQIEgoCYCmgmBAgQIECAAAECBAgQEFN+gAABAgQIECBAgAABAkFATAU0EwIECBAgQIAAAQIECIgpP0CAAAECBAgQIECAAIEgIKYCmgkBAgQIECBAgAABAgTElB8gQIAAAQIECBAgQIBAEBBTAc2EAAECBAgQIECAAAECYsoPECBAgAABAgQIECBAIAiIqYBmQoAAAQIECBAgQIAAATHlBwgQIECAAAECBAgQIBAExFRAMyFAgAABAgQIECBAgICY8gMECBAgQIAAAQIECBAIAmIqoJkQIECAAAECBAgQIEBATPkBAgQIECBAgAABAgQIBAExFdBMCBAgQIAAAQIECBAgIKb8AAECBAgQIECAAAECBIKAmApoJgQIECBAgAABAgQIEBBTfoAAAQIECBAgQIAAAQJBQEwFNBMCBAgQIECAAAECBAiIKT9AgAABAgQIECBAgACBICCmApoJAQIECBAgQIAAAQIExJQfIECAAAECBAgQIECAQBAQUwHNhAABAgQIECBAgAABAmLKDxAgQIAAAQIECBAgQCAIiKmAZkKAAAECBAgQIECAAAEx5QcIECBAgAABAgQIECAQBMRUQDMhQIAAAQIECBAgQICAmPIDBAgQIECAAAECBAgQCAJiKqCZECBAgAABAgQIECBAQEz5AQIECBAgQIAAAQIECAQBMRXQTAgQIECAAAECBAgQICCm/AABAgQIECBAgAABAgSCgJgKaCYECBAgQIAAAQIECBAQU36AAAECBAgQIECAAAECQUBMBTQTAgQIECBAgAABAgQIiCk/QIAAAQIECBAgQIAAgSAgpgKaCQECBAgQIECAAAECBMSUHyBAgAABAgQIECBAgEAQEFMBzYQAAQIECBAgQIAAAQJiyg8QIECAAAECBAgQIEAgCIipgGZCgAABAgQIECBAgAABMeUHCBAgQIAAAQIECBAgEATEVEAzIUCAAAECBAgQIECAgJjyAwQIECBAgAABAgQIEAgCYiqgmRAgQIAAAQIECBAgQEBM+QECBAgQIECAAAECBAgEATEV0EwIECBAgAABAgQIECAgpvwAAQIECBAgQIAAAQIEgoCYCmgmBAgQIECAAAECBAgQEFN+gAABAgQIECBAgAABAkFATAU0EwIECBAgQIAAAQIECIgpP0CAAAECBAgQIECAAIEgIKYCmgkBAgQIECBAgAABAgTElB8gQIAAAQIECBAgQIBAEBBTAc2EAAECBAgQIECAAAECYsoPECBAgAABAgQIECBAIAiIqYBmQoAAAQIECBAgQIAAATHlBwgQIECAAAECBAgQIBAExFRAMyFAgAABAgQIECBAgICY8gMECBAgQIAAAQIECBAIAmIqoJkQIECAAAECBAgQIEBATPkBAgQIECBAgAABAgQIBAExFdBMCBAgQIAAAQIECBAgIKb8AAECBAgQIECAAAECBIKAmApoJgQIECBAgAABAgQIEBBTfoAAAQIECBAgQIAAAQJBQEwFNBMCBAgQIECAAAECBAiIKT9AgAABAgQIECBAgACBICCmApoJAQIECBAgQIAAAQIExJQfIECAAAECBAgQIECAQBAQUwHNhAABAgQIECBAgAABAmLKDxAgQIAAAQIECBAgQCAIiKmAZkKAAAECBAgQIECAAAEx5QcIECBAgAABAgQIECAQBMRUQDMhQIAAAQIECBAgQICAmPIDBAgQIECAAAECBAgQCAJiKqCZECBAgAABAgQIECBAQEz5AQIECBAgQIAAAQIECAQBMRXQTAgQIECAAAECBAgQICCm/AABAgQIECBAgAABAgSCgJgKaCYECBAgQIAAAQIECBAQU36AAAECBAgQIECAAAECQUBMBTQTAgQIECBAgAABAgQIiCk/QIAAAQIECBAgQIAAgSAgpgKaCQECBAgQIECAAAECBMSUHyBAgAABAgQIECBAgEAQEFMBzYQAAQIECBAgQIAAAQJiyg8QIECAAAECBAgQIEAgCIipgGZCgAABAgQIECBAgAABMeUHCBAgQIAAAQIECBAgEATEVEAzIUCAAAECBAgQIECAgJjyAwQIECBAgAABAgQIEAgCYiqgmRAgQIAAAQIECBAgQEBM+QECBAgQIECAAAECBAgEATEV0EwIECBAgAABAgQIECAgpvwAAQIECBAgQIAAAQIEgoCYCmgmBAgQIECAAAECBAgQEFN+gAABAgQIECBAgAABAkFATAU0EwIECBAgQIAAAQIECIgpP0CAAAECBAgQIECAAIEgIKYCmgkBAgQIECBAgAABAgTElB8gQIAAAQIECBAgQIBAEBBTAc2EAAECBAgQIECAAAECYsoPECBAgAABAgQIECBAIAiIqYBmQoAAAQIECBAgQIAAATHlBwgQIECAAAECBAgQIBAExFRAMyFAgAABAgQIECBAgICY8gMECBAgQIAAAQIECBAIAmIqoJkQIECAAAECBAgQIEBATPkBAgQIECBAgAABAgQIBAExFdBMCBAgQIAAAQIECBAgIKb8AAECBAgQIECAAAECBIKAmApoJgQIECBAgAABAgQIEBBTfoAAAQIECBAgQIAAAQJBQEwFNBMCBAgQIECAAAECBAiIKT9AgAABAgQIECBAgACBICCmApoJAQIECBAgQIAAAQIExJQfIECAAAECBAgQIECAQBAQUwHNhAABAgQIECBAgAABAmLKDxAgQIAAAQIECBAgQCAIiKmAZkKAAAECBAgQIECAAAEx5QcIECBAgAABAgQIECAQBMRUQDMhQIAAAQIECBAgQICAmPIDBAgQIECAAAECBAgQCAJiKqCZECBAgAABAgQIECBAQEz5AQIECBAgQIAAAQIECAQBMRXQTAgQIECAAAECBAgQICCm/AABAgQIECBAgAABAgSCgJgKaCYECBAgQIAAAQIECBAQU36AAAECBAgQIECAAAECQUBMBTQTAgQIECBAgAABAgQIiCk/QIAAAQIECBAgQIAAgSAgpgKaCQECBAgQIECAAAECBMSUHyBAgAABAgQIECBAgEAQEFMBzYQAAQIECBAgQIAAAQJiyg8QIECAAAECBAgQIEAgCIipgGZCgAABAgQIECBAgAABMeUHCBAgQIAAAQIECBAgEATEVEAzIUCAAAECBAgQIECAgJjyAwQIECBAgAABAgQIEAgCYiqgmRAgQIAAAQIECBAgQEBM+QECBAgQIECAAAECBAgEATEV0EwIECBAgAABAgQIECAgpvwAAQIECBAgQIAAAQIEgoCYCmgmBAgQIECAAAECBAgQEFN+gAABAgQIECBAgAABAkFATAU0EwIECBAgQIAAAQIECIgpP0CAAAECBAgQIECAAIEgIKYCmgkBAgQIECBAgAABAgTElB8gQIAAAQIECBAgQIBAEBBTAc2EAAECBAgQIECAAAECYsoPECBAgAABAgQIECBAIAiIqYBmQoAAAQIECBAgQIAAATHlBwgQIECAAAECBAgQIBAExFRAMyFAgAABAgQIECBAgICY8gMECBAgQIAAAQIECBAIAmIqoJkQIECAAAECBAgQIEBATPkBAgQIECBAgAABAgQIBAExFdBMCBAgQIAAAQIECBAgIKb8AAECBAgQIECAAAECBIKAmApoJgQIECBAgAABAgQIEBBTfoAAAQIECBAgQIAAAQJBQEwFNBMCBAgQIECAAAECBAiIKT9AgAABAgQIECBAgACBICCmApoJAQIECBAgQIAAAQIExJQfIECAAAECBAgQIECAQBAQUwHNhAABAgQIECBAgAABAmLKDxAgQIAAAQIECBAgQCAIiKmAZkKAAAECBAgQIECAAAEx5QcIECBAgAABAgQIECAQBMRUQDMhQIAAAQIECBAgQICAmPIDBAgQIECAAAECBAgQCAJiKqCZECBAgAABAgQIECBAQEz5AQIECBAgQIAAAQIECAQBMRXQTAgQIECAAAECBAgQICCm/AABAgQIECBAgAABAgSCgJgKaCYECBAgQIAAAQIECBAQU36AAAECBAgQIECAAAECQUBMBTQTAgQIECBAgAABAgQIiCk/QIAAAQIECBAgQIAAgSAgpgKaCQECBAgQIECAAAECBMSUHyBAgAABAgQIECBAgEAQEFMBzYQAAQIECBAgQIAAAQJiyg8QIECAAAECBAgQIEAgCIipgGZCgAABAgQIECBAgAABMeUHCBAgQIAAAQIECBAgEATEVEAzIUCAAAECBAgQIECAgJjyAwQIECBAgAABAgQIEAgCYiqgmRAgQIAAAQIECBAgQEBM+QECBAgQIECAAAECBAgEATEV0EwIECBAgAABAgQIECAgpvwAAQIECBAgQIAAAQIEgoCYCmgmBAgQIECAAAECBAgQEFN+gAABAgQIECBAgAABAkFATAU0EwIECBAgQIAAAQIECIgpP0CAAAECBAgQIECAAIEgIKYCmgkBAgQIECBAgAABAgTElB8gQIAAAQIECBAgQIBAEBBTAc2EAAECBAgQIECAAAECYsoPECBAgAABAgQIECBAIAiIqYBmQoAAAQIECBAgQIAAATHlBwgQIECAAAECBAgQIBAExFRAMyFAgAABAgQIECBAgICY8gMECBAgQIAAAQIECBAIAmIqoJkQIECAAAECBAgQIEBATPkBAgQIECBAgAABAgQIBAExFdBMCBAgQIAAAQIECBAgIKb8AAECBAgQIECAAAECBIKAmApoJgQIECBAgAABAgQIEBBTfoAAAQIECBAgQIAAAQJBQEwFNBMCBAgQIECAAAECBAiIKT9AgAABAgQIECBAgACBICCmApoJAQIECBAgQIAAAQIExJQfIECAAAECBAgQIECAQBAQUwHNhAABAgQIECBAgAABAmLKDxAgQIAAAQIECBAgQCAIiKmAZkKAAAECBAgQIECAAAEx5QcIECBAgAABAgQIECAQBMRUQDMhQIAAAQIECBAgQICAmPIDBAgQIECAAAECBAgQCAJiKqCZECBAgAABAgQIECBAQEz5AQIECBAgQIAAAQIECAQBMRXQTAgQIECAAAECBAgQICCm/AABAgQIECBAgAABAgSCgJgKaCYECBAgQIAAAQIECBAQU36AAAECBAgQIECAAAECQUBMBTQTAgQIECBAgAABAgQIiCk/QIAAAQIECBAgQIAAgSAgpgKaCQECBAgQIECAAAECBMSUHyBAgAABAgQIECBAgEAQEFMBzYQAAQIECBAgQIAAAQJiyg8QIECAAAECBAgQIEAgCIipgGZCgAABAgQIECBAgAABMeUHCBAgQIAAAQIECBAgEATEVEAzIUCAAAECBAgQIECAgJjyAwQIECBAgAABAgQIEAgCYiqgmRAgQIAAAQIECBAgQEBM+QECBAgQIECAAAECBAgEATEV0EwIECBAgAABAgQIECAgpvwAAQIECBAgQIAAAQIEgoCYCmgmBAgQIECAAAECBAgQEFN+gAABAo7C7TkAAAgRSURBVAQIECBAgAABAkFATAU0EwIECBAgQIAAAQIECIgpP0CAAAECBAgQIECAAIEgIKYCmgkBAgQIECBAgAABAgTElB8gQIAAAQIECBAgQIBAEBBTAc2EAAECBAgQIECAAAECYsoPECBAgAABAgQIECBAIAiIqYBmQoAAAQIECBAgQIAAATHlBwgQIECAAAECBAgQIBAExFRAMyFAgAABAgQIECBAgICY8gMECBAgQIAAAQIECBAIAmIqoJkQIECAAAECBAgQIEBATPkBAgQIECBAgAABAgQIBAExFdBMCBAgQIAAAQIECBAgIKb8AAECBAgQIECAAAECBIKAmApoJgQIECBAgAABAgQIEBBTfoAAAQIECBAgQIAAAQJBQEwFNBMCBAgQIECAAAECBAiIKT9AgAABAgQIECBAgACBICCmApoJAQIECBAgQIAAAQIExJQfIECAAAECBAgQIECAQBAQUwHNhAABAgQIECBAgAABAmLKDxAgQIAAAQIECBAgQCAIiKmAZkKAAAECBAgQIECAAAEx5QcIECBAgAABAgQIECAQBMRUQDMhQIAAAQIECBAgQICAmPIDBAgQIECAAAECBAgQCAJiKqCZECBAgAABAgQIECBAQEz5AQIECBAgQIAAAQIECAQBMRXQTAgQIECAAAECBAgQICCm/AABAgQIECBAgAABAgSCgJgKaCYECBAgQIAAAQIECBAQU36AAAECBAgQIECAAAECQUBMBTQTAgQIECBAgAABAgQIiCk/QIAAAQIECBAgQIAAgSAgpgKaCQECBAgQIECAAAECBMSUHyBAgAABAgQIECBAgEAQEFMBzYQAAQIECBAgQIAAAQJiyg8QIECAAAECBAgQIEAgCIipgGZCgAABAgQIECBAgAABMeUHCBAgQIAAAQIECBAgEATEVEAzIUCAAAECBAgQIECAgJjyAwQIECBAgAABAgQIEAgCYiqgmRAgQIAAAQIECBAgQEBM+QECBAgQIECAAAECBAgEATEV0EwIECBAgAABAgQIECAgpvwAAQIECBAgQIAAAQIEgoCYCmgmBAgQIECAAAECBAgQEFN+gAABAgQIECBAgAABAkFATAU0EwIECBAgQIAAAQIECIgpP0CAAAECBAgQIECAAIEgIKYCmgkBAgQIECBAgAABAgTElB8gQIAAAQIECBAgQIBAEBBTAc2EAAECBAgQIECAAAECYsoPECBAgAABAgQIECBAIAiIqYBmQoAAAQIECBAgQIAAATHlBwgQIECAAAECBAgQIBAExFRAMyFAgAABAgQIECBAgICY8gMECBAgQIAAAQIECBAIAmIqoJkQIECAAAECBAgQIEBATPkBAgQIECBAgAABAgQIBAExFdBMCBAgQIAAAQIECBAgIKb8AAECBAgQIECAAAECBIKAmApoJgQIECBAgAABAgQIEBBTfoAAAQIECBAgQIAAAQJBQEwFNBMCBAgQIECAAAECBAiIKT9AgAABAgQIECBAgACBICCmApoJAQIECBAgQIAAAQIExJQfIECAAAECBAgQIECAQBAQUwHNhAABAgQIECBAgAABAmLKDxAgQIAAAQIECBAgQCAIiKmAZkKAAAECBAgQIECAAAEx5QcIECBAgAABAgQIECAQBMRUQDMhQIAAAQIECBAgQICAmPIDBAgQIECAAAECBAgQCAJiKqCZECBAgAABAgQIECBAQEz5AQIECBAgQIAAAQIECAQBMRXQTAgQIECAAAECBAgQICCm/AABAgQIECBAgAABAgSCgJgKaCYECBAgQIAAAQIECBAQU36AAAECBAgQIECAAAECQUBMBTQTAgQIECBAgAABAgQIiCk/QIAAAQIECBAgQIAAgSAgpgKaCQECBAgQIECAAAECBMSUHyBAgAABAgQIECBAgEAQEFMBzYQAAQIECBAgQIAAAQJiyg8QIECAAAECBAgQIEAgCIipgGZCgAABAgQIECBAgAABMeUHCBAgQIAAAQIECBAgEATEVEAzIUCAAAECBAgQIECAgJjyAwQIECBAgAABAgQIEAgCYiqgmRAgQIAAAQIECBAgQEBM+QECBAgQIECAAAECBAgEATEV0EwIECBAgAABAgQIECAgpvwAAQIECBAgQIAAAQIEgoCYCmgmBAgQIECAAAECBAgQEFN+gAABAgQIECBAgAABAkFATAU0EwIECBAgQIAAAQIECIgpP0CAAAECBAgQIECAAIEgIKYCmgkBAgQIECBAgAABAgTElB8gQIAAAQIECBAgQIBAEBBTAc2EAAECBAgQIECAAAECYsoPECBAgAABAgQIECBAIAiIqYBmQoAAAQIECBAgQIAAATHlBwgQIECAAAECBAgQIBAExFRAMyFAgAABAgQIECBAgICY8gMECBAgQIAAAQIECBAIAmIqoJkQIECAAAECBAgQIEBATPkBAgQIECBAgAABAgQIBAExFdBMCBAgQIAAAQIECBAgIKb8AAECBAgQIECAAAECBIKAmApoJgQIECBAgAABAgQIEBBTfoAAAQIECBAgQIAAAQJBQEwFNBMCBAgQIECAAAECBAiIKT9AgAABAgQIECBAgACBICCmApoJAQIECBAgQIAAAQIExJQfIECAAAECBAgQIECAQBAQUwHNhAABAgQIECBAgAABAmLKDxAgQIAAAQIECBAgQCAIiKmAZkKAAAECBAgQIECAAAEx5QcIECBAgAABAgQIECAQBMRUQDMhQIAAAQIECBAgQIDAAXmUAl07zWnN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18" name="AutoShape 6" descr="data:image/png;base64,iVBORw0KGgoAAAANSUhEUgAAA1MAAAJcCAYAAAAcmf79AAAgAElEQVR4Xu3XoREAAAjEMNh/aWagOvg3OUx3HAECBAgQIECAAAECBAi8Bfa9MCBAgAABAgQIECBAgACBEVOegAABAgQIECBAgAABAkFATAU0EwIECBAgQIAAAQIECIgpP0CAAAECBAgQIECAAIEgIKYCmgkBAgQIECBAgAABAgTElB8gQIAAAQIECBAgQIBAEBBTAc2EAAECBAgQIECAAAECYsoPECBAgAABAgQIECBAIAiIqYBmQoAAAQIECBAgQIAAATHlBwgQIECAAAECBAgQIBAExFRAMyFAgAABAgQIECBAgICY8gMECBAgQIAAAQIECBAIAmIqoJkQIECAAAECBAgQIEBATPkBAgQIECBAgAABAgQIBAExFdBMCBAgQIAAAQIECBAgIKb8AAECBAgQIECAAAECBIKAmApoJgQIECBAgAABAgQIEBBTfoAAAQIECBAgQIAAAQJBQEwFNBMCBAgQIECAAAECBAiIKT9AgAABAgQIECBAgACBICCmApoJAQIECBAgQIAAAQIExJQfIECAAAECBAgQIECAQBAQUwHNhAABAgQIECBAgAABAmLKDxAgQIAAAQIECBAgQCAIiKmAZkKAAAECBAgQIECAAAEx5QcIECBAgAABAgQIECAQBMRUQDMhQIAAAQIECBAgQICAmPIDBAgQIECAAAECBAgQCAJiKqCZECBAgAABAgQIECBAQEz5AQIECBAgQIAAAQIECAQBMRXQTAgQIECAAAECBAgQICCm/AABAgQIECBAgAABAgSCgJgKaCYECBAgQIAAAQIECBAQU36AAAECBAgQIECAAAECQUBMBTQTAgQIECBAgAABAgQIiCk/QIAAAQIECBAgQIAAgSAgpgKaCQECBAgQIECAAAECBMSUHyBAgAABAgQIECBAgEAQEFMBzYQAAQIECBAgQIAAAQJiyg8QIECAAAECBAgQIEAgCIipgGZCgAABAgQIECBAgAABMeUHCBAgQIAAAQIECBAgEATEVEAzIUCAAAECBAgQIECAgJjyAwQIECBAgAABAgQIEAgCYiqgmRAgQIAAAQIECBAgQEBM+QECBAgQIECAAAECBAgEATEV0EwIECBAgAABAgQIECAgpvwAAQIECBAgQIAAAQIEgoCYCmgmBAgQIECAAAECBAgQEFN+gAABAgQIECBAgAABAkFATAU0EwIECBAgQIAAAQIECIgpP0CAAAECBAgQIECAAIEgIKYCmgkBAgQIECBAgAABAgTElB8gQIAAAQIECBAgQIBAEBBTAc2EAAECBAgQIECAAAECYsoPECBAgAABAgQIECBAIAiIqYBmQoAAAQIECBAgQIAAATHlBwgQIECAAAECBAgQIBAExFRAMyFAgAABAgQIECBAgICY8gMECBAgQIAAAQIECBAIAmIqoJkQIECAAAECBAgQIEBATPkBAgQIECBAgAABAgQIBAExFdBMCBAgQIAAAQIECBAgIKb8AAECBAgQIECAAAECBIKAmApoJgQIECBAgAABAgQIEBBTfoAAAQIECBAgQIAAAQJBQEwFNBMCBAgQIECAAAECBAiIKT9AgAABAgQIECBAgACBICCmApoJAQIECBAgQIAAAQIExJQfIECAAAECBAgQIECAQBAQUwHNhAABAgQIECBAgAABAmLKDxAgQIAAAQIECBAgQCAIiKmAZkKAAAECBAgQIECAAAEx5QcIECBAgAABAgQIECAQBMRUQDMhQIAAAQIECBAgQICAmPIDBAgQIECAAAECBAgQCAJiKqCZECBAgAABAgQIECBAQEz5AQIECBAgQIAAAQIECAQBMRXQTAgQIECAAAECBAgQICCm/AABAgQIECBAgAABAgSCgJgKaCYECBAgQIAAAQIECBAQU36AAAECBAgQIECAAAECQUBMBTQTAgQIECBAgAABAgQIiCk/QIAAAQIECBAgQIAAgSAgpgKaCQECBAgQIECAAAECBMSUHyBAgAABAgQIECBAgEAQEFMBzYQAAQIECBAgQIAAAQJiyg8QIECAAAECBAgQIEAgCIipgGZCgAABAgQIECBAgAABMeUHCBAgQIAAAQIECBAgEATEVEAzIUCAAAECBAgQIECAgJjyAwQIECBAgAABAgQIEAgCYiqgmRAgQIAAAQIECBAgQEBM+QECBAgQIECAAAECBAgEATEV0EwIECBAgAABAgQIECAgpvwAAQIECBAgQIAAAQIEgoCYCmgmBAgQIECAAAECBAgQEFN+gAABAgQIECBAgAABAkFATAU0EwIECBAgQIAAAQIECIgpP0CAAAECBAgQIECAAIEgIKYCmgkBAgQIECBAgAABAgTElB8gQIAAAQIECBAgQIBAEBBTAc2EAAECBAgQIECAAAECYsoPECBAgAABAgQIECBAIAiIqYBmQoAAAQIECBAgQIAAATHlBwgQIECAAAECBAgQIBAExFRAMyFAgAABAgQIECBAgICY8gMECBAgQIAAAQIECBAIAmIqoJkQIECAAAECBAgQIEBATPkBAgQIECBAgAABAgQIBAExFdBMCBAgQIAAAQIECBAgIKb8AAECBAgQIECAAAECBIKAmApoJgQIECBAgAABAgQIEBBTfoAAAQIECBAgQIAAAQJBQEwFNBMCBAgQIECAAAECBAiIKT9AgAABAgQIECBAgACBICCmApoJAQIECBAgQIAAAQIExJQfIECAAAECBAgQIECAQBAQUwHNhAABAgQIECBAgAABAmLKDxAgQIAAAQIECBAgQCAIiKmAZkKAAAECBAgQIECAAAEx5QcIECBAgAABAgQIECAQBMRUQDMhQIAAAQIECBAgQICAmPIDBAgQIECAAAECBAgQCAJiKqCZECBAgAABAgQIECBAQEz5AQIECBAgQIAAAQIECAQBMRXQTAgQIECAAAECBAgQICCm/AABAgQIECBAgAABAgSCgJgKaCYECBAgQIAAAQIECBAQU36AAAECBAgQIECAAAECQUBMBTQTAgQIECBAgAABAgQIiCk/QIAAAQIECBAgQIAAgSAgpgKaCQECBAgQIECAAAECBMSUHyBAgAABAgQIECBAgEAQEFMBzYQAAQIECBAgQIAAAQJiyg8QIECAAAECBAgQIEAgCIipgGZCgAABAgQIECBAgAABMeUHCBAgQIAAAQIECBAgEATEVEAzIUCAAAECBAgQIECAgJjyAwQIECBAgAABAgQIEAgCYiqgmRAgQIAAAQIECBAgQEBM+QECBAgQIECAAAECBAgEATEV0EwIECBAgAABAgQIECAgpvwAAQIECBAgQIAAAQIEgoCYCmgmBAgQIECAAAECBAgQEFN+gAABAgQIECBAgAABAkFATAU0EwIECBAgQIAAAQIECIgpP0CAAAECBAgQIECAAIEgIKYCmgkBAgQIECBAgAABAgTElB8gQIAAAQIECBAgQIBAEBBTAc2EAAECBAgQIECAAAECYsoPECBAgAABAgQIECBAIAiIqYBmQoAAAQIECBAgQIAAATHlBwgQIECAAAECBAgQIBAExFRAMyFAgAABAgQIECBAgICY8gMECBAgQIAAAQIECBAIAmIqoJkQIECAAAECBAgQIEBATPkBAgQIECBAgAABAgQIBAExFdBMCBAgQIAAAQIECBAgIKb8AAECBAgQIECAAAECBIKAmApoJgQIECBAgAABAgQIEBBTfoAAAQIECBAgQIAAAQJBQEwFNBMCBAgQIECAAAECBAiIKT9AgAABAgQIECBAgACBICCmApoJAQIECBAgQIAAAQIExJQfIECAAAECBAgQIECAQBAQUwHNhAABAgQIECBAgAABAmLKDxAgQIAAAQIECBAgQCAIiKmAZkKAAAECBAgQIECAAAEx5QcIECBAgAABAgQIECAQBMRUQDMhQIAAAQIECBAgQICAmPIDBAgQIECAAAECBAgQCAJiKqCZECBAgAABAgQIECBAQEz5AQIECBAgQIAAAQIECAQBMRXQTAgQIECAAAECBAgQICCm/AABAgQIECBAgAABAgSCgJgKaCYECBAgQIAAAQIECBAQU36AAAECBAgQIECAAAECQUBMBTQTAgQIECBAgAABAgQIiCk/QIAAAQIECBAgQIAAgSAgpgKaCQECBAgQIECAAAECBMSUHyBAgAABAgQIECBAgEAQEFMBzYQAAQIECBAgQIAAAQJiyg8QIECAAAECBAgQIEAgCIipgGZCgAABAgQIECBAgAABMeUHCBAgQIAAAQIECBAgEATEVEAzIUCAAAECBAgQIECAgJjyAwQIECBAgAABAgQIEAgCYiqgmRAgQIAAAQIECBAgQEBM+QECBAgQIECAAAECBAgEATEV0EwIECBAgAABAgQIECAgpvwAAQIECBAgQIAAAQIEgoCYCmgmBAgQIECAAAECBAgQEFN+gAABAgQIECBAgAABAkFATAU0EwIECBAgQIAAAQIECIgpP0CAAAECBAgQIECAAIEgIKYCmgkBAgQIECBAgAABAgTElB8gQIAAAQIECBAgQIBAEBBTAc2EAAECBAgQIECAAAECYsoPECBAgAABAgQIECBAIAiIqYBmQoAAAQIECBAgQIAAATHlBwgQIECAAAECBAgQIBAExFRAMyFAgAABAgQIECBAgICY8gMECBAgQIAAAQIECBAIAmIqoJkQIECAAAECBAgQIEBATPkBAgQIECBAgAABAgQIBAExFdBMCBAgQIAAAQIECBAgIKb8AAECBAgQIECAAAECBIKAmApoJgQIECBAgAABAgQIEBBTfoAAAQIECBAgQIAAAQJBQEwFNBMCBAgQIECAAAECBAiIKT9AgAABAgQIECBAgACBICCmApoJAQIECBAgQIAAAQIExJQfIECAAAECBAgQIECAQBAQUwHNhAABAgQIECBAgAABAmLKDxAgQIAAAQIECBAgQCAIiKmAZkKAAAECBAgQIECAAAEx5QcIECBAgAABAgQIECAQBMRUQDMhQIAAAQIECBAgQICAmPIDBAgQIECAAAECBAgQCAJiKqCZECBAgAABAgQIECBAQEz5AQIECBAgQIAAAQIECAQBMRXQTAgQIECAAAECBAgQICCm/AABAgQIECBAgAABAgSCgJgKaCYECBAgQIAAAQIECBAQU36AAAECBAgQIECAAAECQUBMBTQTAgQIECBAgAABAgQIiCk/QIAAAQIECBAgQIAAgSAgpgKaCQECBAgQIECAAAECBMSUHyBAgAABAgQIECBAgEAQEFMBzYQAAQIECBAgQIAAAQJiyg8QIECAAAECBAgQIEAgCIipgGZCgAABAgQIECBAgAABMeUHCBAgQIAAAQIECBAgEATEVEAzIUCAAAECBAgQIECAgJjyAwQIECBAgAABAgQIEAgCYiqgmRAgQIAAAQIECBAgQEBM+QECBAgQIECAAAECBAgEATEV0EwIECBAgAABAgQIECAgpvwAAQIECBAgQIAAAQIEgoCYCmgmBAgQIECAAAECBAgQEFN+gAABAgQIECBAgAABAkFATAU0EwIECBAgQIAAAQIECIgpP0CAAAECBAgQIECAAIEgIKYCmgkBAgQIECBAgAABAgTElB8gQIAAAQIECBAgQIBAEBBTAc2EAAECBAgQIECAAAECYsoPECBAgAABAgQIECBAIAiIqYBmQoAAAQIECBAgQIAAATHlBwgQIECAAAECBAgQIBAExFRAMyFAgAABAgQIECBAgICY8gMECBAgQIAAAQIECBAIAmIqoJkQIECAAAECBAgQIEBATPkBAgQIECBAgAABAgQIBAExFdBMCBAgQIAAAQIECBAgIKb8AAECBAgQIECAAAECBIKAmApoJgQIECBAgAABAgQIEBBTfoAAAQIECBAgQIAAAQJBQEwFNBMCBAgQIECAAAECBAiIKT9AgAABAgQIECBAgACBICCmApoJAQIECBAgQIAAAQIExJQfIECAAAECBAgQIECAQBAQUwHNhAABAgQIECBAgAABAmLKDxAgQIAAAQIECBAgQCAIiKmAZkKAAAECBAgQIECAAAEx5QcIECBAgAABAgQIECAQBMRUQDMhQIAAAQIECBAgQICAmPIDBAgQIECAAAECBAgQCAJiKqCZECBAgAABAgQIECBAQEz5AQIECBAgQIAAAQIECAQBMRXQTAgQIECAAAECBAgQICCm/AABAgQIECBAgAABAgSCgJgKaCYECBAgQIAAAQIECBAQU36AAAECBAgQIECAAAECQUBMBTQTAgQIECBAgAABAgQIiCk/QIAAAQIECBAgQIAAgSAgpgKaCQECBAgQIECAAAECBMSUHyBAgAABAgQIECBAgEAQEFMBzYQAAQIECBAgQIAAAQJiyg8QIECAAAECBAgQIEAgCIipgGZCgAABAgQIECBAgAABMeUHCBAgQIAAAQIECBAgEATEVEAzIUCAAAECBAgQIECAgJjyAwQIECBAgAABAgQIEAgCYiqgmRAgQIAAAQIECBAgQEBM+QECBAgQIECAAAECBAgEATEV0EwIECBAgAABAgQIECAgpvwAAQIECBAgQIAAAQIEgoCYCmgmBAgQIECAAAECBAgQEFN+gAABAgQIECBAgAABAkFATAU0EwIECBAgQIAAAQIECIgpP0CAAAECBAgQIECAAIEgIKYCmgkBAgQIECBAgAABAgTElB8gQIAAAQIECBAgQIBAEBBTAc2EAAECBAgQIECAAAECYsoPECBAgAABAgQIECBAIAiIqYBmQoAAAQIECBAgQIAAATHlBwgQIECAAAECBAgQIBAExFRAMyFAgAABAgQIECBAgICY8gMECBAgQIAAAQIECBAIAmIqoJkQIECAAAECBAgQIEBATPkBAgQIECBAgAABAgQIBAExFdBMCBAgQIAAAQIECBAgIKb8AAECBAgQIECAAAECBIKAmApoJgQIECBAgAABAgQIEBBTfoAAAQIECBAgQIAAAQJBQEwFNBMCBAgQIECAAAECBAiIKT9AgAABAgQIECBAgACBICCmApoJAQIECBAgQIAAAQIExJQfIECAAAECBAgQIECAQBAQUwHNhAABAgQIECBAgAABAmLKDxAgQIAAAQIECBAgQCAIiKmAZkKAAAECBAgQIECAAAEx5QcIECBAgAABAgQIECAQBMRUQDMhQIAAAQIECBAgQICAmPIDBAgQIECAAAECBAgQCAJiKqCZECBAgAABAgQIECBAQEz5AQIECBAgQIAAAQIECAQBMRXQTAgQIECAAAECBAgQICCm/AABAgQIECBAgAABAgSCgJgKaCYECBAgQIAAAQIECBAQU36AAAECBAgQIECAAAECQUBMBTQTAgQIECBAgAABAgQIiCk/QIAAAQIECBAgQIAAgSAgpgKaCQECBAgQIECAAAECBMSUHyBAgAABAgQIECBAgEAQEFMBzYQAAQIECBAgQIAAAQJiyg8QIECAAAECBAgQIEAgCIipgGZCgAABAgQIECBAgAABMeUHCBAgQIAAAQIECBAgEATEVEAzIUCAAAECBAgQIECAgJjyAwQIECBAgAABAgQIEAgCYiqgmRAgQIAAAQIECBAgQEBM+QECBAgQIECAAAECBAgEATEV0EwIECBAgAABAgQIECAgpvwAAQIECBAgQIAAAQIEgoCYCmgmBAgQIECAAAECBAgQEFN+gAABAgQIECBAgAABAkFATAU0EwIECBAgQIAAAQIECIgpP0CAAAECBAgQIECAAIEgIKYCmgkBAgQIECBAgAABAgTElB8gQIAAAQIECBAgQIBAEBBTAc2EAAECBAgQIECAAAECYsoPECBAgAABAgQIECBAIAiIqYBmQoAAAQIECBAgQIAAATHlBwgQIECAAAECBAgQIBAExFRAMyFAgAABAgQIECBAgICY8gMECBAgQIAAAQIECBAIAmIqoJkQIECAAAECBAgQIEBATPkBAgQIECBAgAABAgQIBAExFdBMCBAgQIAAAQIECBAgIKb8AAECBAgQIECAAAECBIKAmApoJgQIECBAgAABAgQIEBBTfoAAAQIECBAgQIAAAQJBQEwFNBMCBAgQIECAAAECBAiIKT9AgAABAgQIECBAgACBICCmApoJAQIECBAgQIAAAQIExJQfIECAAAECBAgQIECAQBAQUwHNhAABAgQIECBAgAABAmLKDxAgQIAAAQIECBAgQCAIiKmAZkKAAAECBAgQIECAAAEx5QcIECBAgAABAgQIECAQBMRUQDMhQIAAAQIECBAgQICAmPIDBAgQIECAAAECBAgQCAJiKqCZECBAgAABAgQIECBAQEz5AQIECBAgQIAAAQIECAQBMRXQTAgQIECAAAECBAgQICCm/AABAgQIECBAgAABAgSCgJgKaCYECBAgQIAAAQIECBAQU36AAAECBAgQIECAAAECQUBMBTQTAgQIECBAgAABAgQIiCk/QIAAAQIECBAgQIAAgSAgpgKaCQECBAgQIECAAAECBMSUHyBAgAABAgQIECBAgEAQEFMBzYQAAQIECBAgQIAAAQJiyg8QIECAAAECBAgQIEAgCIipgGZCgAABAgQIECBAgAABMeUHCBAgQIAAAQIECBAgEATEVEAzIUCAAAECBAgQIECAgJjyAwQIECBAgAABAgQIEAgCYiqgmRAgQIAAAQIECBAgQEBM+QECBAgQIECAAAECBAgEATEV0EwIECBAgAABAgQIECAgpvwAAQIECBAgQIAAAQIEgoCYCmgmBAgQIECAAAECBAgQEFN+gAABAgQIECBAgAABAkFATAU0EwIECBAgQIAAAQIECIgpP0CAAAECBAgQIECAAIEgIKYCmgkBAgQIECBAgAABAgTElB8gQIAAAQIECBAgQIBAEBBTAc2EAAECBAgQIECAAAECYsoPECBAgAABAgQIECBAIAiIqYBmQoAAAQIECBAgQIAAATHlBwgQIECAAAECBAgQIBAExFRAMyFAgAABAgQIECBAgICY8gMECBAgQIAAAQIECBAIAmIqoJkQIECAAAECBAgQIEBATPkBAgQIECBAgAABAgQIBAExFdBMCBAgQIAAAQIECBAgIKb8AAECBAgQIECAAAECBIKAmApoJgQIECBAgAABAgQIEBBTfoAAAQIECBAgQIAAAQJBQEwFNBMCBAgQIECAAAECBAiIKT9AgAABAgQIECBAgACBICCmApoJAQIECBAgQIAAAQIExJQfIECAAAECBAgQIECAQBAQUwHNhAABAgQIECBAgAABAmLKDxAgQIAAAQIECBAgQCAIiKmAZkKAAAECBAgQIECAAAEx5QcIECBAgAABAgQIECAQBMRUQDMhQIAAAQIECBAgQICAmPIDBAgQIECAAAECBAgQCAJiKqCZECBAgAABAgQIECBAQEz5AQIECBAgQIAAAQIECAQBMRXQTAgQIECAAAECBAgQICCm/AABAgQIECBAgAABAgSCgJgKaCYECBAgQIAAAQIECBAQU36AAAECBAgQIECAAAECQUBMBTQTAgQIECBAgAABAgQIiCk/QIAAAQIECBAgQIAAgSAgpgKaCQECBAgQIECAAAECBMSUHyBAgAABAgQIECBAgEAQEFMBzYQAAQIECBAgQIAAAQJiyg8QIECAAAECBAgQIEAgCIipgGZCgAABAgQIECBAgAABMeUHCBAgQIAAAQIECBAgEATEVEAzIUCAAAECBAgQIECAgJjyAwQIECBAgAABAgQIEAgCYiqgmRAgQIAAAQIECBAgQEBM+QECBAgQIECAAAECBAgEATEV0EwIECBAgAABAgQIECAgpvwAAQIECBAgQIAAAQIEgoCYCmgmBAgQIECAAAECBAgQEFN+gAABAgQIECBAgAABAkFATAU0EwIECBAgQIAAAQIECIgpP0CAAAECBAgQIECAAIEgIKYCmgkBAgQIECBAgAABAgTElB8gQIAAAQIECBAgQIBAEBBTAc2EAAECBAgQIECAAAECYsoPECBAgAABAgQIECBAIAiIqYBmQoAAAQIECBAgQIAAATHlBwgQIECAAAECBAgQIBAExFRAMyFAgAABAgQIECBAgICY8gMECBAgQIAAAQIECBAIAmIqoJkQIECAAAECBAgQIEBATPkBAgQIECBAgAABAgQIBAExFdBMCBAgQIAAAQIECBAgIKb8AAECBAgQIECAAAECBIKAmApoJgQIECBAgAABAgQIEBBTfoAAAQIECBAgQIAAAQJBQEwFNBMCBAgQIECAAAECBAiIKT9AgAABAgQIECBAgACBICCmApoJAQIECBAgQIAAAQIExJQfIECAAAECBAgQIECAQBAQUwHNhAABAgQIECBAgAABAmLKDxAgQIAAAQIECBAgQCAIiKmAZkKAAAECBAgQIECAAAEx5QcIECBAgAABAgQIECAQBMRUQDMhQIAAAQIECBAgQICAmPIDBAgQIECAAAECBAgQCAJiKqCZECBAgAABAgQIECBAQEz5AQIECBAgQIAAAQIECAQBMRXQTAgQIECAAAECBAgQICCm/AABAgQIECBAgAABAgSCgJgKaCYECBAgQIAAAQIECBAQU36AAAECBAgQIECAAAECQUBMBTQTAgQIECBAgAABAgQIiCk/QIAAAQIECBAgQIAAgSAgpgKaCQECBAgQIECAAAECBMSUHyBAgAABAgQIECBAgEAQEFMBzYQAAQIECBAgQIAAAQJiyg8QIECAAAECBAgQIEAgCIipgGZCgAABAgQIECBAgAABMeUHCBAgQIAAAQIECBAgEATEVEAzIUCAAAECBAgQIECAgJjyAwQIECBAgAABAgQIEAgCYiqgmRAgQIAAAQIECBAgQEBM+QECBAgQIECAAAECBAgEATEV0EwIECBAgAABAgQIECAgpvwAAQIECBAgQIAAAQIEgoCYCmgmBAgQIECAAAECBAgQEFN+gAABAo7C7TkAAAgRSURBVAQIECBAgAABAkFATAU0EwIECBAgQIAAAQIECIgpP0CAAAECBAgQIECAAIEgIKYCmgkBAgQIECBAgAABAgTElB8gQIAAAQIECBAgQIBAEBBTAc2EAAECBAgQIECAAAECYsoPECBAgAABAgQIECBAIAiIqYBmQoAAAQIECBAgQIAAATHlBwgQIECAAAECBAgQIBAExFRAMyFAgAABAgQIECBAgICY8gMECBAgQIAAAQIECBAIAmIqoJkQIECAAAECBAgQIEBATPkBAgQIECBAgAABAgQIBAExFdBMCBAgQIAAAQIECBAgIKb8AAECBAgQIECAAAECBIKAmApoJgQIECBAgAABAgQIEBBTfoAAAQIECBAgQIAAAQJBQEwFNBMCBAgQIECAAAECBAiIKT9AgAABAgQIECBAgACBICCmApoJAQIECBAgQIAAAQIExJQfIECAAAECBAgQIECAQBAQUwHNhAABAgQIECBAgAABAmLKDxAgQIAAAQIECBAgQCAIiKmAZkKAAAECBAgQIECAAAEx5QcIECBAgAABAgQIECAQBMRUQDMhQIAAAQIECBAgQICAmPIDBAgQIECAAAECBAgQCAJiKqCZECBAgAABAgQIECBAQEz5AQIECBAgQIAAAQIECAQBMRXQTAgQIECAAAECBAgQICCm/AABAgQIECBAgAABAgSCgJgKaCYECBAgQIAAAQIECBAQU36AAAECBAgQIECAAAECQUBMBTQTAgQIECBAgAABAgQIiCk/QIAAAQIECBAgQIAAgSAgpgKaCQECBAgQIECAAAECBMSUHyBAgAABAgQIECBAgEAQEFMBzYQAAQIECBAgQIAAAQJiyg8QIECAAAECBAgQIEAgCIipgGZCgAABAgQIECBAgAABMeUHCBAgQIAAAQIECBAgEATEVEAzIUCAAAECBAgQIECAgJjyAwQIECBAgAABAgQIEAgCYiqgmRAgQIAAAQIECBAgQEBM+QECBAgQIECAAAECBAgEATEV0EwIECBAgAABAgQIECAgpvwAAQIECBAgQIAAAQIEgoCYCmgmBAgQIECAAAECBAgQEFN+gAABAgQIECBAgAABAkFATAU0EwIECBAgQIAAAQIECIgpP0CAAAECBAgQIECAAIEgIKYCmgkBAgQIECBAgAABAgTElB8gQIAAAQIECBAgQIBAEBBTAc2EAAECBAgQIECAAAECYsoPECBAgAABAgQIECBAIAiIqYBmQoAAAQIECBAgQIAAATHlBwgQIECAAAECBAgQIBAExFRAMyFAgAABAgQIECBAgICY8gMECBAgQIAAAQIECBAIAmIqoJkQIECAAAECBAgQIEBATPkBAgQIECBAgAABAgQIBAExFdBMCBAgQIAAAQIECBAgIKb8AAECBAgQIECAAAECBIKAmApoJgQIECBAgAABAgQIEBBTfoAAAQIECBAgQIAAAQJBQEwFNBMCBAgQIECAAAECBAiIKT9AgAABAgQIECBAgACBICCmApoJAQIECBAgQIAAAQIExJQfIECAAAECBAgQIECAQBAQUwHNhAABAgQIECBAgAABAmLKDxAgQIAAAQIECBAgQCAIiKmAZkKAAAECBAgQIECAAAEx5QcIECBAgAABAgQIECAQBMRUQDMhQIAAAQIECBAgQICAmPIDBAgQIECAAAECBAgQCAJiKqCZECBAgAABAgQIECBAQEz5AQIECBAgQIAAAQIECAQBMRXQTAgQIECAAAECBAgQICCm/AABAgQIECBAgAABAgSCgJgKaCYECBAgQIAAAQIECBAQU36AAAECBAgQIECAAAECQUBMBTQTAgQIECBAgAABAgQIiCk/QIAAAQIECBAgQIAAgSAgpgKaCQECBAgQIECAAAECBMSUHyBAgAABAgQIECBAgEAQEFMBzYQAAQIECBAgQIAAAQJiyg8QIECAAAECBAgQIEAgCIipgGZCgAABAgQIECBAgAABMeUHCBAgQIAAAQIECBAgEATEVEAzIUCAAAECBAgQIECAgJjyAwQIECBAgAABAgQIEAgCYiqgmRAgQIAAAQIECBAgQEBM+QECBAgQIECAAAECBAgEATEV0EwIECBAgAABAgQIECAgpvwAAQIECBAgQIAAAQIEgoCYCmgmBAgQIECAAAECBAgQEFN+gAABAgQIECBAgAABAkFATAU0EwIECBAgQIAAAQIECIgpP0CAAAECBAgQIECAAIEgIKYCmgkBAgQIECBAgAABAgTElB8gQIAAAQIECBAgQIBAEBBTAc2EAAECBAgQIECAAAECYsoPECBAgAABAgQIECBAIAiIqYBmQoAAAQIECBAgQIAAATHlBwgQIECAAAECBAgQIBAExFRAMyFAgAABAgQIECBAgICY8gMECBAgQIAAAQIECBAIAmIqoJkQIECAAAECBAgQIEBATPkBAgQIECBAgAABAgQIBAExFdBMCBAgQIAAAQIECBAgIKb8AAECBAgQIECAAAECBIKAmApoJgQIECBAgAABAgQIEBBTfoAAAQIECBAgQIAAAQJBQEwFNBMCBAgQIECAAAECBAiIKT9AgAABAgQIECBAgACBICCmApoJAQIECBAgQIAAAQIExJQfIECAAAECBAgQIECAQBAQUwHNhAABAgQIECBAgAABAmLKDxAgQIAAAQIECBAgQCAIiKmAZkKAAAECBAgQIECAAAEx5QcIECBAgAABAgQIECAQBMRUQDMhQIAAAQIECBAgQIDAAXmUAl07zWnN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3" name="Immagine 2" descr="Immagine che contiene testo, schermata, software, Carattere&#10;&#10;Descrizione generata automaticamente">
            <a:extLst>
              <a:ext uri="{FF2B5EF4-FFF2-40B4-BE49-F238E27FC236}">
                <a16:creationId xmlns:a16="http://schemas.microsoft.com/office/drawing/2014/main" id="{B048CF5D-E67E-478D-85F5-2DA8181C8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7638"/>
            <a:ext cx="7624032" cy="341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80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a 8"/>
          <p:cNvGraphicFramePr/>
          <p:nvPr/>
        </p:nvGraphicFramePr>
        <p:xfrm>
          <a:off x="1187624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467544" y="44624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</a:rPr>
              <a:t>Piattaforma INDIRE – </a:t>
            </a:r>
            <a:r>
              <a:rPr kumimoji="0" lang="it-IT" sz="1800" b="1" i="0" u="none" strike="noStrike" kern="1200" cap="none" spc="0" normalizeH="0" baseline="0" noProof="0" dirty="0">
                <a:ln w="11430"/>
                <a:solidFill>
                  <a:srgbClr val="FFC81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(senza credenziali)</a:t>
            </a:r>
            <a:endParaRPr kumimoji="0" lang="it-IT" sz="3200" b="1" i="0" u="none" strike="noStrike" kern="1200" cap="none" spc="0" normalizeH="0" baseline="0" noProof="0" dirty="0">
              <a:ln w="11430"/>
              <a:solidFill>
                <a:srgbClr val="FFC81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6" name="Immagine 5" descr="Immagine che contiene testo, schermata, software&#10;&#10;Descrizione generata automaticamente">
            <a:extLst>
              <a:ext uri="{FF2B5EF4-FFF2-40B4-BE49-F238E27FC236}">
                <a16:creationId xmlns:a16="http://schemas.microsoft.com/office/drawing/2014/main" id="{1488F700-D1CC-06C1-2EBC-3A14E9690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2" y="1787512"/>
            <a:ext cx="7956376" cy="306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06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467544" y="44624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</a:rPr>
              <a:t>Piattaforma INDIRE – </a:t>
            </a:r>
            <a:endParaRPr kumimoji="0" lang="it-IT" sz="3200" b="1" i="0" u="none" strike="noStrike" kern="1200" cap="none" spc="0" normalizeH="0" baseline="0" noProof="0" dirty="0">
              <a:ln w="11430"/>
              <a:solidFill>
                <a:srgbClr val="FFC81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6" name="Immagine 5" descr="Immagine che contiene testo, schermata, software&#10;&#10;Descrizione generata automaticamente">
            <a:extLst>
              <a:ext uri="{FF2B5EF4-FFF2-40B4-BE49-F238E27FC236}">
                <a16:creationId xmlns:a16="http://schemas.microsoft.com/office/drawing/2014/main" id="{D4B81195-A118-29E4-6129-00378B4AC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6" y="2069658"/>
            <a:ext cx="7974135" cy="270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06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467544" y="164457"/>
            <a:ext cx="698865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</a:rPr>
              <a:t>Piattaforma INDIRE </a:t>
            </a:r>
            <a:r>
              <a:rPr lang="it-IT" sz="320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</a:rPr>
              <a:t>– accesso con credenziali, sezione Home</a:t>
            </a:r>
          </a:p>
        </p:txBody>
      </p:sp>
      <p:sp>
        <p:nvSpPr>
          <p:cNvPr id="5" name="Rettangolo 4"/>
          <p:cNvSpPr/>
          <p:nvPr/>
        </p:nvSpPr>
        <p:spPr>
          <a:xfrm>
            <a:off x="6588224" y="3212976"/>
            <a:ext cx="432048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24265"/>
          <a:stretch/>
        </p:blipFill>
        <p:spPr bwMode="auto">
          <a:xfrm>
            <a:off x="1259632" y="2060848"/>
            <a:ext cx="6696744" cy="3900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Parentesi graffa aperta 7"/>
          <p:cNvSpPr/>
          <p:nvPr/>
        </p:nvSpPr>
        <p:spPr>
          <a:xfrm>
            <a:off x="1403648" y="3068960"/>
            <a:ext cx="360040" cy="864096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646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467544" y="164457"/>
            <a:ext cx="698865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</a:rPr>
              <a:t>Piattaforma INDIRE – accesso con credenziali, sezione Dossier Finale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4306"/>
          <a:stretch/>
        </p:blipFill>
        <p:spPr bwMode="auto">
          <a:xfrm>
            <a:off x="1043608" y="1701800"/>
            <a:ext cx="7079037" cy="4822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646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900" dirty="0">
                <a:ln>
                  <a:solidFill>
                    <a:srgbClr val="FFFF00"/>
                  </a:solidFill>
                </a:ln>
              </a:rPr>
              <a:t>In provincia di VARESE</a:t>
            </a: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919713678"/>
              </p:ext>
            </p:extLst>
          </p:nvPr>
        </p:nvGraphicFramePr>
        <p:xfrm>
          <a:off x="1907704" y="2060848"/>
          <a:ext cx="568863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0656" y="476672"/>
            <a:ext cx="8229600" cy="4896544"/>
          </a:xfrm>
        </p:spPr>
        <p:txBody>
          <a:bodyPr>
            <a:normAutofit/>
          </a:bodyPr>
          <a:lstStyle/>
          <a:p>
            <a:pPr lvl="1">
              <a:buNone/>
              <a:tabLst>
                <a:tab pos="1612900" algn="l"/>
              </a:tabLst>
            </a:pPr>
            <a:endParaRPr lang="it-IT" sz="24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 algn="ctr">
              <a:buNone/>
              <a:tabLst>
                <a:tab pos="1612900" algn="l"/>
              </a:tabLst>
            </a:pPr>
            <a:r>
              <a:rPr lang="it-IT" sz="2800" b="1" dirty="0">
                <a:ln w="11430"/>
                <a:solidFill>
                  <a:srgbClr val="FFC81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Scuola delegata per l’organizzazione e </a:t>
            </a:r>
          </a:p>
          <a:p>
            <a:pPr lvl="1" algn="ctr">
              <a:buNone/>
              <a:tabLst>
                <a:tab pos="1612900" algn="l"/>
              </a:tabLst>
            </a:pPr>
            <a:r>
              <a:rPr lang="it-IT" sz="2800" b="1" dirty="0">
                <a:ln w="11430"/>
                <a:solidFill>
                  <a:srgbClr val="FFC81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gestione dei corsi</a:t>
            </a:r>
          </a:p>
          <a:p>
            <a:pPr lvl="1">
              <a:buNone/>
              <a:tabLst>
                <a:tab pos="1612900" algn="l"/>
              </a:tabLst>
            </a:pPr>
            <a:endParaRPr lang="it-IT" sz="2800" b="1" dirty="0">
              <a:ln w="11430"/>
              <a:solidFill>
                <a:srgbClr val="FFC81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>
              <a:buNone/>
            </a:pPr>
            <a:r>
              <a:rPr lang="it-IT" sz="2800" dirty="0"/>
              <a:t>ISIS "I. Newton" – Varese</a:t>
            </a:r>
          </a:p>
          <a:p>
            <a:pPr lvl="1">
              <a:buNone/>
            </a:pPr>
            <a:r>
              <a:rPr lang="it-IT" sz="2800" dirty="0"/>
              <a:t>DS Daniele </a:t>
            </a:r>
            <a:r>
              <a:rPr lang="it-IT" sz="2800" dirty="0" err="1"/>
              <a:t>Marzagalli</a:t>
            </a:r>
            <a:endParaRPr lang="it-IT" sz="2800" dirty="0"/>
          </a:p>
          <a:p>
            <a:pPr lvl="1">
              <a:buNone/>
            </a:pPr>
            <a:endParaRPr lang="it-IT" sz="2800" dirty="0"/>
          </a:p>
          <a:p>
            <a:pPr lvl="1">
              <a:buNone/>
            </a:pPr>
            <a:r>
              <a:rPr lang="it-IT" sz="2800" dirty="0"/>
              <a:t>Mail contatto</a:t>
            </a:r>
          </a:p>
          <a:p>
            <a:pPr lvl="1">
              <a:buNone/>
            </a:pPr>
            <a:r>
              <a:rPr lang="it-IT" sz="2800" dirty="0">
                <a:hlinkClick r:id="rId3"/>
              </a:rPr>
              <a:t>isisvarese@isisvarese.it</a:t>
            </a:r>
            <a:r>
              <a:rPr lang="it-IT" sz="2800" dirty="0"/>
              <a:t> </a:t>
            </a:r>
          </a:p>
          <a:p>
            <a:pPr lvl="1"/>
            <a:endParaRPr lang="it-IT" dirty="0"/>
          </a:p>
        </p:txBody>
      </p:sp>
      <p:pic>
        <p:nvPicPr>
          <p:cNvPr id="5122" name="Picture 2" descr="Istituto Statale di Istruzione Superiore@&amp;quot;Isaac Newton&amp;quot; » Anno scolastico  2017/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65104"/>
            <a:ext cx="325536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C819"/>
                </a:solidFill>
              </a:rPr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4380" y="1412777"/>
            <a:ext cx="8075240" cy="22322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it-IT" dirty="0"/>
          </a:p>
          <a:p>
            <a:r>
              <a:rPr lang="it-IT" sz="28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819"/>
                </a:solidFill>
                <a:latin typeface="+mj-lt"/>
                <a:ea typeface="+mj-ea"/>
                <a:cs typeface="+mj-cs"/>
              </a:rPr>
              <a:t>Contatti Ufficio Scolastico:</a:t>
            </a:r>
          </a:p>
          <a:p>
            <a:endParaRPr lang="it-IT" sz="2800" b="1" spc="5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819"/>
              </a:solidFill>
              <a:latin typeface="+mj-lt"/>
              <a:ea typeface="+mj-ea"/>
              <a:cs typeface="+mj-cs"/>
            </a:endParaRPr>
          </a:p>
          <a:p>
            <a:endParaRPr lang="it-IT" sz="2800" b="1" spc="5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819"/>
              </a:solidFill>
              <a:latin typeface="+mj-lt"/>
              <a:ea typeface="+mj-ea"/>
              <a:cs typeface="+mj-cs"/>
            </a:endParaRPr>
          </a:p>
          <a:p>
            <a:pPr marL="36576" indent="0">
              <a:buNone/>
            </a:pPr>
            <a:r>
              <a:rPr lang="it-IT" dirty="0">
                <a:solidFill>
                  <a:schemeClr val="tx1"/>
                </a:solidFill>
                <a:hlinkClick r:id="rId3"/>
              </a:rPr>
              <a:t>Referente Docenti Neo-immessi </a:t>
            </a:r>
          </a:p>
          <a:p>
            <a:pPr marL="36576" indent="0">
              <a:buNone/>
            </a:pPr>
            <a:r>
              <a:rPr lang="it-IT" dirty="0">
                <a:solidFill>
                  <a:schemeClr val="tx1"/>
                </a:solidFill>
                <a:hlinkClick r:id="rId3"/>
              </a:rPr>
              <a:t>debora.lonardi@scuola.istruzione.it</a:t>
            </a:r>
            <a:r>
              <a:rPr lang="it-IT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DDB6B-905C-C445-8028-412B53F730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V="1">
            <a:off x="1142999" y="-110432719"/>
            <a:ext cx="110432719" cy="11043271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87FE5FD-A681-CF4B-AC87-7E99F64F8A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48264" y="489490"/>
            <a:ext cx="744791" cy="74479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85265C3-2A69-D542-9160-7E31019D1737}"/>
              </a:ext>
            </a:extLst>
          </p:cNvPr>
          <p:cNvSpPr txBox="1"/>
          <p:nvPr/>
        </p:nvSpPr>
        <p:spPr>
          <a:xfrm>
            <a:off x="1143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5" tooltip="https://it.wikipedia.org/wiki/File:Monitoraggio_incompleto.svg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7" tooltip="https://creativecommons.org/licenses/by-sa/3.0/"/>
              </a:rPr>
              <a:t>CC BY-SA</a:t>
            </a:r>
            <a:endParaRPr lang="it-IT" sz="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900" dirty="0">
                <a:ln>
                  <a:solidFill>
                    <a:srgbClr val="FFFF00"/>
                  </a:solidFill>
                </a:ln>
              </a:rPr>
              <a:t> Comunicazioni</a:t>
            </a: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57200" y="1711349"/>
            <a:ext cx="7467600" cy="4525963"/>
          </a:xfrm>
        </p:spPr>
        <p:txBody>
          <a:bodyPr>
            <a:normAutofit/>
          </a:bodyPr>
          <a:lstStyle/>
          <a:p>
            <a:r>
              <a:rPr lang="it-IT" dirty="0"/>
              <a:t>Pubblicazione sul sito di AT Varese</a:t>
            </a:r>
          </a:p>
          <a:p>
            <a:pPr>
              <a:buNone/>
            </a:pPr>
            <a:r>
              <a:rPr lang="it-IT" dirty="0"/>
              <a:t>	</a:t>
            </a:r>
            <a:r>
              <a:rPr lang="it-IT" sz="2800" dirty="0">
                <a:hlinkClick r:id="rId3"/>
              </a:rPr>
              <a:t>https://varese.istruzione.lombardia.gov.it/</a:t>
            </a:r>
            <a:r>
              <a:rPr lang="it-IT" sz="2800" dirty="0"/>
              <a:t> </a:t>
            </a:r>
            <a:endParaRPr lang="it-IT" dirty="0"/>
          </a:p>
          <a:p>
            <a:pPr>
              <a:buNone/>
            </a:pPr>
            <a:endParaRPr lang="it-IT" dirty="0"/>
          </a:p>
          <a:p>
            <a:r>
              <a:rPr lang="it-IT" dirty="0"/>
              <a:t>Attraverso i vostri Istituti Scolastici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-684584" y="2636912"/>
            <a:ext cx="6192688" cy="1840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Grazie per l’attenzione</a:t>
            </a:r>
          </a:p>
          <a:p>
            <a:r>
              <a:rPr lang="it-IT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</a:p>
          <a:p>
            <a:r>
              <a:rPr lang="it-IT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buon lavoro a tutti!</a:t>
            </a:r>
          </a:p>
          <a:p>
            <a:r>
              <a:rPr lang="it-IT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74C22F-D9A7-41B7-8351-0BB15C81401E}"/>
              </a:ext>
            </a:extLst>
          </p:cNvPr>
          <p:cNvSpPr txBox="1"/>
          <p:nvPr/>
        </p:nvSpPr>
        <p:spPr>
          <a:xfrm>
            <a:off x="6695728" y="646520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Dott.ssa Debora Lonardi</a:t>
            </a:r>
          </a:p>
        </p:txBody>
      </p:sp>
    </p:spTree>
    <p:extLst>
      <p:ext uri="{BB962C8B-B14F-4D97-AF65-F5344CB8AC3E}">
        <p14:creationId xmlns:p14="http://schemas.microsoft.com/office/powerpoint/2010/main" val="342358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1187624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683568" y="4687976"/>
            <a:ext cx="3600400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it-IT" sz="1000" b="1" cap="small" dirty="0">
              <a:solidFill>
                <a:schemeClr val="bg1"/>
              </a:solidFill>
            </a:endParaRPr>
          </a:p>
          <a:p>
            <a:endParaRPr lang="it-IT" sz="1000" b="1" cap="small" dirty="0">
              <a:solidFill>
                <a:schemeClr val="bg1"/>
              </a:solidFill>
            </a:endParaRPr>
          </a:p>
          <a:p>
            <a:pPr algn="ctr"/>
            <a:r>
              <a:rPr lang="it-IT" sz="1000" b="1" cap="small" dirty="0">
                <a:solidFill>
                  <a:schemeClr val="bg1"/>
                </a:solidFill>
              </a:rPr>
              <a:t>testo unico delle disposizioni legislative vigenti in materia di istruzione, relative alle scuole di ogni ordine e grado.</a:t>
            </a:r>
          </a:p>
          <a:p>
            <a:endParaRPr lang="it-IT" sz="1000" b="1" cap="small" dirty="0">
              <a:solidFill>
                <a:schemeClr val="bg1"/>
              </a:solidFill>
            </a:endParaRPr>
          </a:p>
          <a:p>
            <a:pPr algn="ctr"/>
            <a:r>
              <a:rPr lang="it-IT" sz="1000" b="1" cap="small" dirty="0">
                <a:solidFill>
                  <a:schemeClr val="bg1"/>
                </a:solidFill>
              </a:rPr>
              <a:t> D.L. 297 del 16 APRILE 1994 </a:t>
            </a:r>
          </a:p>
          <a:p>
            <a:pPr algn="ctr"/>
            <a:endParaRPr lang="it-IT" sz="1000" b="1" cap="small" dirty="0">
              <a:solidFill>
                <a:schemeClr val="bg1"/>
              </a:solidFill>
            </a:endParaRPr>
          </a:p>
          <a:p>
            <a:pPr algn="ctr"/>
            <a:endParaRPr lang="it-IT" sz="1000" b="1" cap="small" dirty="0">
              <a:solidFill>
                <a:schemeClr val="bg1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it-IT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4427984" y="1538208"/>
            <a:ext cx="4476324" cy="3888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2000" indent="0">
              <a:buNone/>
            </a:pPr>
            <a:r>
              <a:rPr lang="it-IT" sz="1800" i="1" dirty="0">
                <a:solidFill>
                  <a:srgbClr val="FFC000"/>
                </a:solidFill>
              </a:rPr>
              <a:t>D.M. 850 del  27-10-15 </a:t>
            </a:r>
            <a:endParaRPr lang="it-IT" sz="1600" b="1" dirty="0"/>
          </a:p>
          <a:p>
            <a:pPr marL="357750" indent="-285750"/>
            <a:r>
              <a:rPr lang="it-IT" sz="1600" b="1" dirty="0"/>
              <a:t> </a:t>
            </a:r>
            <a:r>
              <a:rPr lang="it-IT" dirty="0"/>
              <a:t>“Obiettivi,  modalità di valutazione del grado di raggiungimento degli stessi,  attività formative e criteri per la valutazione del personale docente ed educativo in periodo di formazione e di prova,  ai sensi dell’articolo 1, comma 118, della legge 13 luglio 2015. n.107”</a:t>
            </a:r>
          </a:p>
          <a:p>
            <a:pPr marL="357750" indent="-285750"/>
            <a:r>
              <a:rPr lang="it-IT" dirty="0"/>
              <a:t>-I ruoli di Neo-immesso, Tutor e Dirigente</a:t>
            </a:r>
          </a:p>
          <a:p>
            <a:pPr marL="72000" indent="0">
              <a:buNone/>
            </a:pPr>
            <a:endParaRPr lang="it-IT" sz="1600" dirty="0"/>
          </a:p>
          <a:p>
            <a:pPr marL="72000" indent="0">
              <a:buNone/>
            </a:pPr>
            <a:r>
              <a:rPr lang="it-IT" sz="1800" i="1" dirty="0">
                <a:solidFill>
                  <a:srgbClr val="FFC000"/>
                </a:solidFill>
              </a:rPr>
              <a:t>Nota  AOODGPER 36167 del 5-11-2015 </a:t>
            </a:r>
            <a:r>
              <a:rPr lang="it-IT" sz="1600" dirty="0"/>
              <a:t>– </a:t>
            </a:r>
          </a:p>
          <a:p>
            <a:pPr marL="357750" indent="-285750"/>
            <a:r>
              <a:rPr lang="it-IT" dirty="0"/>
              <a:t>Quadro di sintesi del percorso formativo per i docenti neoassunti</a:t>
            </a:r>
          </a:p>
          <a:p>
            <a:pPr marL="357750" indent="-285750"/>
            <a:r>
              <a:rPr lang="it-IT" dirty="0"/>
              <a:t>Proposta di pianificazione delle attività per i docenti neoassunti</a:t>
            </a:r>
          </a:p>
          <a:p>
            <a:pPr marL="357750" indent="-285750"/>
            <a:r>
              <a:rPr lang="it-IT" dirty="0"/>
              <a:t>Adempimenti delle istituzioni scolastiche</a:t>
            </a:r>
          </a:p>
          <a:p>
            <a:pPr marL="72000" indent="0">
              <a:buNone/>
            </a:pPr>
            <a:endParaRPr lang="it-IT" sz="1100" dirty="0"/>
          </a:p>
          <a:p>
            <a:pPr marL="72000" indent="0">
              <a:buNone/>
            </a:pPr>
            <a:endParaRPr lang="it-IT" sz="1100" dirty="0"/>
          </a:p>
          <a:p>
            <a:pPr marL="72000" indent="0">
              <a:buNone/>
            </a:pPr>
            <a:endParaRPr lang="it-IT" sz="1600" b="1" dirty="0"/>
          </a:p>
        </p:txBody>
      </p:sp>
      <p:sp>
        <p:nvSpPr>
          <p:cNvPr id="80898" name="AutoShape 2" descr="Risultati immagini per la buona scu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8" descr="La 107.jpg"/>
          <p:cNvPicPr>
            <a:picLocks noChangeAspect="1"/>
          </p:cNvPicPr>
          <p:nvPr/>
        </p:nvPicPr>
        <p:blipFill>
          <a:blip r:embed="rId3" cstate="print"/>
          <a:srcRect l="5990" t="6299" r="9756" b="29396"/>
          <a:stretch>
            <a:fillRect/>
          </a:stretch>
        </p:blipFill>
        <p:spPr>
          <a:xfrm>
            <a:off x="1331640" y="3068960"/>
            <a:ext cx="2315273" cy="1008112"/>
          </a:xfrm>
          <a:prstGeom prst="rect">
            <a:avLst/>
          </a:prstGeom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0902" name="Picture 6" descr="Risultati immagini per la buona scuo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574327"/>
            <a:ext cx="3672408" cy="1479776"/>
          </a:xfrm>
          <a:prstGeom prst="rect">
            <a:avLst/>
          </a:prstGeom>
          <a:noFill/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457200" y="341784"/>
            <a:ext cx="8686800" cy="11430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 lvl="0">
              <a:buClr>
                <a:schemeClr val="dk2"/>
              </a:buClr>
              <a:buSzPts val="2600"/>
            </a:pPr>
            <a:r>
              <a:rPr lang="it-IT" sz="4400" dirty="0">
                <a:ln>
                  <a:solidFill>
                    <a:srgbClr val="FFFF00"/>
                  </a:solidFill>
                </a:ln>
                <a:latin typeface="+mj-lt"/>
                <a:ea typeface="+mj-ea"/>
                <a:cs typeface="+mj-cs"/>
              </a:rPr>
              <a:t>Quadro legislativo di riferimento</a:t>
            </a:r>
            <a:endParaRPr kumimoji="0" lang="it-IT" sz="4400" b="0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3"/>
          <p:cNvSpPr txBox="1">
            <a:spLocks/>
          </p:cNvSpPr>
          <p:nvPr/>
        </p:nvSpPr>
        <p:spPr>
          <a:xfrm>
            <a:off x="2555776" y="-99392"/>
            <a:ext cx="9144000" cy="11430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Docenti coinvolti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8D8B4DA-35AA-EFAC-E09C-857E34B30989}"/>
              </a:ext>
            </a:extLst>
          </p:cNvPr>
          <p:cNvSpPr txBox="1"/>
          <p:nvPr/>
        </p:nvSpPr>
        <p:spPr>
          <a:xfrm>
            <a:off x="395536" y="836712"/>
            <a:ext cx="1044116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i="0" u="none" strike="noStrike" baseline="0" dirty="0">
                <a:latin typeface="TimesNewRomanPS-BoldMT"/>
              </a:rPr>
              <a:t>Personale docente tenuto al periodo di prova e di formazione</a:t>
            </a:r>
          </a:p>
          <a:p>
            <a:pPr algn="just"/>
            <a:endParaRPr lang="it-IT" sz="1600" b="1" i="0" u="none" strike="noStrike" baseline="0" dirty="0">
              <a:latin typeface="TimesNewRomanPS-BoldMT"/>
            </a:endParaRPr>
          </a:p>
          <a:p>
            <a:pPr algn="just"/>
            <a:r>
              <a:rPr lang="it-IT" sz="1600" b="0" i="0" u="none" strike="noStrike" baseline="0" dirty="0">
                <a:latin typeface="TimesNewRomanPSMT"/>
              </a:rPr>
              <a:t>Secondo quanto previsto dall’articolo 2, comma 1, del DM 226/2022 e d’intesa con la Direzione</a:t>
            </a:r>
          </a:p>
          <a:p>
            <a:pPr algn="just"/>
            <a:r>
              <a:rPr lang="it-IT" sz="1600" b="0" i="0" u="none" strike="noStrike" baseline="0" dirty="0">
                <a:latin typeface="TimesNewRomanPSMT"/>
              </a:rPr>
              <a:t>Generale per il Personale Scolastico si rappresentano di seguito coloro che sono tenuti al periodo di</a:t>
            </a:r>
          </a:p>
          <a:p>
            <a:pPr algn="just"/>
            <a:r>
              <a:rPr lang="it-IT" sz="1600" b="0" i="0" u="none" strike="noStrike" baseline="0" dirty="0">
                <a:latin typeface="TimesNewRomanPSMT"/>
              </a:rPr>
              <a:t>formazione e prova:</a:t>
            </a:r>
          </a:p>
          <a:p>
            <a:pPr algn="just"/>
            <a:r>
              <a:rPr lang="it-IT" sz="1600" b="0" i="0" u="none" strike="noStrike" baseline="0" dirty="0">
                <a:latin typeface="SymbolMT"/>
              </a:rPr>
              <a:t>•</a:t>
            </a:r>
            <a:r>
              <a:rPr lang="it-IT" sz="1600" b="0" i="0" u="none" strike="noStrike" baseline="0" dirty="0">
                <a:latin typeface="ArialMT"/>
              </a:rPr>
              <a:t>  </a:t>
            </a:r>
            <a:r>
              <a:rPr lang="it-IT" sz="1600" b="0" i="0" u="none" strike="noStrike" baseline="0" dirty="0">
                <a:latin typeface="TimesNewRomanPSMT"/>
              </a:rPr>
              <a:t>i docenti al primo anno di servizio con incarico a tempo indeterminato, a qualunque titolo</a:t>
            </a:r>
          </a:p>
          <a:p>
            <a:pPr algn="just"/>
            <a:r>
              <a:rPr lang="it-IT" sz="1600" b="0" i="0" u="none" strike="noStrike" baseline="0" dirty="0">
                <a:latin typeface="TimesNewRomanPSMT"/>
              </a:rPr>
              <a:t>conferito, che aspirino alla conferma nel ruolo ivi compresi gli assunti a tempo</a:t>
            </a:r>
          </a:p>
          <a:p>
            <a:pPr algn="just"/>
            <a:r>
              <a:rPr lang="it-IT" sz="1600" b="0" i="0" u="none" strike="noStrike" baseline="0" dirty="0">
                <a:latin typeface="TimesNewRomanPSMT"/>
              </a:rPr>
              <a:t>indeterminato in quanto vincitori dei concorsi banditi con DDG 2575 e DDG 2576 del 6</a:t>
            </a:r>
          </a:p>
          <a:p>
            <a:pPr algn="just"/>
            <a:r>
              <a:rPr lang="it-IT" sz="1600" b="0" i="0" u="none" strike="noStrike" baseline="0" dirty="0">
                <a:latin typeface="TimesNewRomanPSMT"/>
              </a:rPr>
              <a:t>dicembre 2023;</a:t>
            </a:r>
          </a:p>
          <a:p>
            <a:pPr algn="just"/>
            <a:endParaRPr lang="it-IT" sz="1600" b="0" i="0" u="none" strike="noStrike" baseline="0" dirty="0">
              <a:latin typeface="TimesNewRomanPSMT"/>
            </a:endParaRPr>
          </a:p>
          <a:p>
            <a:pPr algn="just"/>
            <a:r>
              <a:rPr lang="it-IT" sz="1600" b="0" i="0" u="none" strike="noStrike" baseline="0" dirty="0">
                <a:latin typeface="SymbolMT"/>
              </a:rPr>
              <a:t>•</a:t>
            </a:r>
            <a:r>
              <a:rPr lang="it-IT" sz="1600" b="0" i="0" u="none" strike="noStrike" baseline="0" dirty="0">
                <a:latin typeface="ArialMT"/>
              </a:rPr>
              <a:t>  </a:t>
            </a:r>
            <a:r>
              <a:rPr lang="it-IT" sz="1600" b="0" i="0" u="none" strike="noStrike" baseline="0" dirty="0">
                <a:latin typeface="TimesNewRomanPSMT"/>
              </a:rPr>
              <a:t>i docenti per i quali sia stata richiesta la proroga del periodo di formazione e prova o che</a:t>
            </a:r>
          </a:p>
          <a:p>
            <a:pPr algn="just"/>
            <a:r>
              <a:rPr lang="it-IT" sz="1600" b="0" i="0" u="none" strike="noStrike" baseline="0" dirty="0">
                <a:latin typeface="TimesNewRomanPSMT"/>
              </a:rPr>
              <a:t>non abbiano potuto completarlo negli anni precedenti. In ogni caso la ripetizione del</a:t>
            </a:r>
          </a:p>
          <a:p>
            <a:pPr algn="just"/>
            <a:r>
              <a:rPr lang="it-IT" sz="1600" b="0" i="0" u="none" strike="noStrike" baseline="0" dirty="0">
                <a:latin typeface="TimesNewRomanPSMT"/>
              </a:rPr>
              <a:t>periodo comporta la partecipazione alle connesse attività di formazione, che sono da</a:t>
            </a:r>
          </a:p>
          <a:p>
            <a:pPr algn="just"/>
            <a:r>
              <a:rPr lang="it-IT" sz="1600" b="0" i="0" u="none" strike="noStrike" baseline="0" dirty="0">
                <a:latin typeface="TimesNewRomanPSMT"/>
              </a:rPr>
              <a:t>considerarsi parte integrante del servizio in anno di prova;</a:t>
            </a:r>
          </a:p>
          <a:p>
            <a:pPr algn="just"/>
            <a:endParaRPr lang="it-IT" sz="1600" b="0" i="0" u="none" strike="noStrike" baseline="0" dirty="0">
              <a:latin typeface="TimesNewRomanPSMT"/>
            </a:endParaRPr>
          </a:p>
          <a:p>
            <a:pPr algn="just"/>
            <a:r>
              <a:rPr lang="it-IT" sz="1600" b="0" i="0" u="none" strike="noStrike" baseline="0" dirty="0">
                <a:latin typeface="SymbolMT"/>
              </a:rPr>
              <a:t>•</a:t>
            </a:r>
            <a:r>
              <a:rPr lang="it-IT" sz="1600" b="0" i="0" u="none" strike="noStrike" baseline="0" dirty="0">
                <a:latin typeface="ArialMT"/>
              </a:rPr>
              <a:t>  </a:t>
            </a:r>
            <a:r>
              <a:rPr lang="it-IT" sz="1600" b="0" i="0" u="none" strike="noStrike" baseline="0" dirty="0">
                <a:latin typeface="TimesNewRomanPSMT"/>
              </a:rPr>
              <a:t>i docenti che, in caso di mancato superamento del test finale e di valutazione negativa,</a:t>
            </a:r>
          </a:p>
          <a:p>
            <a:pPr algn="just"/>
            <a:r>
              <a:rPr lang="it-IT" sz="1600" b="0" i="0" u="none" strike="noStrike" baseline="0" dirty="0">
                <a:latin typeface="TimesNewRomanPSMT"/>
              </a:rPr>
              <a:t>devono ripetere il periodo di formazione e prova;</a:t>
            </a:r>
          </a:p>
          <a:p>
            <a:pPr algn="just"/>
            <a:endParaRPr lang="it-IT" sz="1600" b="0" i="0" u="none" strike="noStrike" baseline="0" dirty="0">
              <a:latin typeface="TimesNewRomanPSMT"/>
            </a:endParaRPr>
          </a:p>
          <a:p>
            <a:pPr algn="just"/>
            <a:r>
              <a:rPr lang="it-IT" sz="1600" b="0" i="0" u="none" strike="noStrike" baseline="0" dirty="0">
                <a:latin typeface="SymbolMT"/>
              </a:rPr>
              <a:t>•</a:t>
            </a:r>
            <a:r>
              <a:rPr lang="it-IT" sz="1600" b="0" i="0" u="none" strike="noStrike" baseline="0" dirty="0">
                <a:latin typeface="ArialMT"/>
              </a:rPr>
              <a:t>  </a:t>
            </a:r>
            <a:r>
              <a:rPr lang="it-IT" sz="1600" b="0" i="0" u="none" strike="noStrike" baseline="0" dirty="0">
                <a:latin typeface="TimesNewRomanPSMT"/>
              </a:rPr>
              <a:t>i docenti per i quali sia stato disposto il passaggio di ruolo;</a:t>
            </a:r>
          </a:p>
          <a:p>
            <a:pPr algn="just"/>
            <a:endParaRPr lang="it-IT" sz="1600" b="0" i="0" u="none" strike="noStrike" baseline="0" dirty="0">
              <a:latin typeface="TimesNewRomanPSMT"/>
            </a:endParaRPr>
          </a:p>
          <a:p>
            <a:pPr algn="just"/>
            <a:r>
              <a:rPr lang="it-IT" sz="1600" b="0" i="0" u="none" strike="noStrike" baseline="0" dirty="0">
                <a:latin typeface="SymbolMT"/>
              </a:rPr>
              <a:t>•</a:t>
            </a:r>
            <a:r>
              <a:rPr lang="it-IT" sz="1600" b="0" i="0" u="none" strike="noStrike" baseline="0" dirty="0">
                <a:latin typeface="ArialMT"/>
              </a:rPr>
              <a:t>  </a:t>
            </a:r>
            <a:r>
              <a:rPr lang="it-IT" sz="1600" b="0" i="0" u="none" strike="noStrike" baseline="0" dirty="0">
                <a:latin typeface="TimesNewRomanPSMT"/>
              </a:rPr>
              <a:t>i docenti assunti a tempo determinato in attuazione delle procedure di cui all’articolo 5,</a:t>
            </a:r>
          </a:p>
          <a:p>
            <a:pPr algn="just"/>
            <a:r>
              <a:rPr lang="it-IT" sz="1600" b="0" i="0" u="none" strike="noStrike" baseline="0" dirty="0">
                <a:latin typeface="TimesNewRomanPSMT"/>
              </a:rPr>
              <a:t>commi da 5 a 12, del decreto-legge 22 aprile 2023, n. 44, convertito con modificazioni</a:t>
            </a:r>
          </a:p>
          <a:p>
            <a:pPr algn="just"/>
            <a:r>
              <a:rPr lang="it-IT" sz="1600" b="0" i="0" u="none" strike="noStrike" baseline="0" dirty="0">
                <a:latin typeface="TimesNewRomanPSMT"/>
              </a:rPr>
              <a:t>dalla legge 21 giugno 2023, n. 74;</a:t>
            </a:r>
          </a:p>
          <a:p>
            <a:pPr algn="just"/>
            <a:endParaRPr lang="it-IT" sz="1600" b="0" i="0" u="none" strike="noStrike" baseline="0" dirty="0">
              <a:latin typeface="TimesNewRomanPSMT"/>
            </a:endParaRPr>
          </a:p>
          <a:p>
            <a:pPr algn="just"/>
            <a:r>
              <a:rPr lang="it-IT" sz="1600" b="0" i="0" u="none" strike="noStrike" baseline="0" dirty="0">
                <a:latin typeface="SymbolMT"/>
              </a:rPr>
              <a:t>•</a:t>
            </a:r>
            <a:endParaRPr lang="it-IT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321842D-17B0-3C12-B591-88CB41FFA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042942-F132-254D-4E86-3B7934F19E34}"/>
              </a:ext>
            </a:extLst>
          </p:cNvPr>
          <p:cNvSpPr txBox="1"/>
          <p:nvPr/>
        </p:nvSpPr>
        <p:spPr>
          <a:xfrm>
            <a:off x="179512" y="200758"/>
            <a:ext cx="878497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b="0" i="0" u="none" strike="noStrike" baseline="0" dirty="0">
                <a:latin typeface="SymbolMT"/>
              </a:rPr>
              <a:t>•</a:t>
            </a:r>
            <a:r>
              <a:rPr lang="it-IT" sz="1800" b="0" i="0" u="none" strike="noStrike" baseline="0" dirty="0">
                <a:latin typeface="ArialMT"/>
              </a:rPr>
              <a:t>  </a:t>
            </a:r>
            <a:r>
              <a:rPr lang="it-IT" sz="1800" b="0" i="0" u="none" strike="noStrike" baseline="0" dirty="0">
                <a:latin typeface="TimesNewRomanPSMT"/>
              </a:rPr>
              <a:t>i docenti assunti a tempo determinato in attuazione delle procedure di cui all’articolo 59,</a:t>
            </a:r>
          </a:p>
          <a:p>
            <a:pPr algn="just"/>
            <a:r>
              <a:rPr lang="it-IT" sz="1800" b="0" i="0" u="none" strike="noStrike" baseline="0" dirty="0">
                <a:latin typeface="TimesNewRomanPSMT"/>
              </a:rPr>
              <a:t>comma 9-bis, del decreto-legge 25 maggio 2021, n. 73. Qualora il personale interessato</a:t>
            </a:r>
          </a:p>
          <a:p>
            <a:pPr algn="just"/>
            <a:r>
              <a:rPr lang="it-IT" sz="1800" b="0" i="0" u="none" strike="noStrike" baseline="0" dirty="0">
                <a:latin typeface="TimesNewRomanPSMT"/>
              </a:rPr>
              <a:t>abbia già esperito positivamente il periodo di formazione e prova nello stesso ordine e</a:t>
            </a:r>
          </a:p>
          <a:p>
            <a:pPr algn="just"/>
            <a:r>
              <a:rPr lang="it-IT" sz="1800" b="0" i="0" u="none" strike="noStrike" baseline="0" dirty="0">
                <a:latin typeface="TimesNewRomanPSMT"/>
              </a:rPr>
              <a:t>grado, sarà comunque tenuto ad acquisire i 5 CFU di cui all’articolo 18 del Decreto</a:t>
            </a:r>
          </a:p>
          <a:p>
            <a:pPr algn="just"/>
            <a:r>
              <a:rPr lang="it-IT" sz="1800" b="0" i="0" u="none" strike="noStrike" baseline="0" dirty="0">
                <a:latin typeface="TimesNewRomanPSMT"/>
              </a:rPr>
              <a:t>ministeriale 22 aprile 2022, n. 108;</a:t>
            </a:r>
          </a:p>
          <a:p>
            <a:pPr algn="just"/>
            <a:endParaRPr lang="it-IT" sz="1800" b="0" i="0" u="none" strike="noStrike" baseline="0" dirty="0">
              <a:latin typeface="TimesNewRomanPSM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latin typeface="TimesNewRomanPSM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b="0" i="0" u="none" strike="noStrike" baseline="0" dirty="0">
                <a:latin typeface="TimesNewRomanPSMT"/>
              </a:rPr>
              <a:t>i docenti assunti a tempo indeterminato con decorrenza giuridica 01/09/2024 ed</a:t>
            </a:r>
          </a:p>
          <a:p>
            <a:pPr algn="just"/>
            <a:r>
              <a:rPr lang="it-IT" sz="1800" b="0" i="0" u="none" strike="noStrike" baseline="0" dirty="0">
                <a:latin typeface="TimesNewRomanPSMT"/>
              </a:rPr>
              <a:t>economica 01/09/2025, se in possesso dei prescritti requisiti di servizio nel medesimo</a:t>
            </a:r>
          </a:p>
          <a:p>
            <a:pPr algn="just"/>
            <a:r>
              <a:rPr lang="it-IT" sz="1800" b="0" i="0" u="none" strike="noStrike" baseline="0" dirty="0">
                <a:latin typeface="TimesNewRomanPSMT"/>
              </a:rPr>
              <a:t>grado di istruzione.</a:t>
            </a:r>
          </a:p>
          <a:p>
            <a:pPr algn="just"/>
            <a:endParaRPr lang="it-IT" dirty="0">
              <a:latin typeface="TimesNewRomanPSMT"/>
            </a:endParaRPr>
          </a:p>
          <a:p>
            <a:pPr algn="just"/>
            <a:endParaRPr lang="it-IT" sz="1800" b="0" i="0" u="none" strike="noStrike" baseline="0" dirty="0">
              <a:latin typeface="TimesNewRomanPSMT"/>
            </a:endParaRPr>
          </a:p>
          <a:p>
            <a:pPr algn="just"/>
            <a:r>
              <a:rPr lang="it-IT" sz="1800" b="0" i="0" u="none" strike="noStrike" baseline="0" dirty="0">
                <a:latin typeface="TimesNewRomanPSMT"/>
              </a:rPr>
              <a:t>Ai sensi del D.M n. 226/2022, il superamento del periodo di formazione e prova è subordinato allo svolgimento del servizio effettivamente prestato per almeno centottanta giorni nel corso dell’anno scolastico, di cui almeno centoventi per le attività didattiche, al superamento del test finale e alla valutazione positiva del percorso di formazione e periodo di prova in servizio. Fermo restando</a:t>
            </a:r>
          </a:p>
          <a:p>
            <a:pPr algn="just"/>
            <a:r>
              <a:rPr lang="it-IT" sz="1800" b="0" i="0" u="none" strike="noStrike" baseline="0" dirty="0">
                <a:latin typeface="TimesNewRomanPSMT"/>
              </a:rPr>
              <a:t>l’obbligo delle 50 ore di formazione previste, i centottanta giorni di servizio e i centoventi giorni di</a:t>
            </a:r>
          </a:p>
          <a:p>
            <a:pPr algn="just"/>
            <a:r>
              <a:rPr lang="it-IT" sz="1800" b="0" i="0" u="none" strike="noStrike" baseline="0" dirty="0">
                <a:latin typeface="TimesNewRomanPSMT"/>
              </a:rPr>
              <a:t>attività didattica sono proporzionalmente ridotti per i docenti con prestazione o orario inferiore su</a:t>
            </a:r>
          </a:p>
          <a:p>
            <a:pPr algn="just"/>
            <a:r>
              <a:rPr lang="it-IT" sz="1800" b="0" i="0" u="none" strike="noStrike" baseline="0" dirty="0">
                <a:latin typeface="TimesNewRomanPSMT"/>
              </a:rPr>
              <a:t>cattedra o posto.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068516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E94134-BA19-60D9-9FC8-04386202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741C9A-5461-49C7-1F4A-EEDA43F3E530}"/>
              </a:ext>
            </a:extLst>
          </p:cNvPr>
          <p:cNvSpPr txBox="1"/>
          <p:nvPr/>
        </p:nvSpPr>
        <p:spPr>
          <a:xfrm>
            <a:off x="179512" y="908720"/>
            <a:ext cx="897227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0" i="0" u="none" strike="noStrike" baseline="0" dirty="0">
                <a:latin typeface="TimesNewRomanPSMT"/>
              </a:rPr>
              <a:t>Docenti che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0" i="0" u="none" strike="noStrike" baseline="0" dirty="0">
                <a:latin typeface="TimesNewRomanPSMT"/>
              </a:rPr>
              <a:t>abbiano già svolto il periodo di formazione e prova o il percorso FIT ex DDG nello</a:t>
            </a:r>
          </a:p>
          <a:p>
            <a:pPr algn="l"/>
            <a:r>
              <a:rPr lang="it-IT" sz="1800" b="0" i="0" u="none" strike="noStrike" baseline="0" dirty="0">
                <a:latin typeface="TimesNewRomanPSMT"/>
              </a:rPr>
              <a:t>stesso grado di nuova immissione in ruolo sia su posto comune che di sostegno;</a:t>
            </a:r>
          </a:p>
          <a:p>
            <a:pPr algn="l"/>
            <a:r>
              <a:rPr lang="it-IT" sz="1800" b="0" i="0" u="none" strike="noStrike" baseline="0" dirty="0">
                <a:latin typeface="SymbolMT"/>
              </a:rPr>
              <a:t>•</a:t>
            </a:r>
            <a:r>
              <a:rPr lang="it-IT" sz="1800" b="0" i="0" u="none" strike="noStrike" baseline="0" dirty="0">
                <a:latin typeface="ArialMT"/>
              </a:rPr>
              <a:t>  </a:t>
            </a:r>
            <a:r>
              <a:rPr lang="it-IT" sz="1800" b="0" i="0" u="none" strike="noStrike" baseline="0" dirty="0">
                <a:latin typeface="TimesNewRomanPSMT"/>
              </a:rPr>
              <a:t>che abbiano ottenuto il rientro in un precedente ruolo nel quale abbiano già svolto il</a:t>
            </a:r>
          </a:p>
          <a:p>
            <a:pPr algn="l"/>
            <a:r>
              <a:rPr lang="it-IT" sz="1800" b="0" i="0" u="none" strike="noStrike" baseline="0" dirty="0">
                <a:latin typeface="TimesNewRomanPSMT"/>
              </a:rPr>
              <a:t>periodo di formazione e prova o il percorso FIT ex DDG 85/2018;</a:t>
            </a:r>
          </a:p>
          <a:p>
            <a:pPr algn="l"/>
            <a:r>
              <a:rPr lang="it-IT" sz="1800" b="0" i="0" u="none" strike="noStrike" baseline="0" dirty="0">
                <a:latin typeface="SymbolMT"/>
              </a:rPr>
              <a:t>•</a:t>
            </a:r>
            <a:r>
              <a:rPr lang="it-IT" sz="1800" b="0" i="0" u="none" strike="noStrike" baseline="0" dirty="0">
                <a:latin typeface="ArialMT"/>
              </a:rPr>
              <a:t>  </a:t>
            </a:r>
            <a:r>
              <a:rPr lang="it-IT" sz="1800" b="0" i="0" u="none" strike="noStrike" baseline="0" dirty="0">
                <a:latin typeface="TimesNewRomanPSMT"/>
              </a:rPr>
              <a:t>già immessi in ruolo con riserva, che abbiano superato positivamente l’anno di</a:t>
            </a:r>
          </a:p>
          <a:p>
            <a:pPr algn="l"/>
            <a:r>
              <a:rPr lang="it-IT" sz="1800" b="0" i="0" u="none" strike="noStrike" baseline="0" dirty="0">
                <a:latin typeface="TimesNewRomanPSMT"/>
              </a:rPr>
              <a:t>formazione e di prova ovvero il percorso FIT ex D.D.G. 85/2018 e siano nuovamente assunti per il medesimo ordine o grado;</a:t>
            </a:r>
          </a:p>
          <a:p>
            <a:pPr algn="l"/>
            <a:r>
              <a:rPr lang="it-IT" sz="1800" b="0" i="0" u="none" strike="noStrike" baseline="0" dirty="0">
                <a:latin typeface="SymbolMT"/>
              </a:rPr>
              <a:t>•</a:t>
            </a:r>
            <a:r>
              <a:rPr lang="it-IT" sz="1800" b="0" i="0" u="none" strike="noStrike" baseline="0" dirty="0">
                <a:latin typeface="ArialMT"/>
              </a:rPr>
              <a:t>  </a:t>
            </a:r>
            <a:r>
              <a:rPr lang="it-IT" sz="1800" b="0" i="0" u="none" strike="noStrike" baseline="0" dirty="0">
                <a:latin typeface="TimesNewRomanPSMT"/>
              </a:rPr>
              <a:t>che abbiano ottenuto il trasferimento da posto comune a sostegno e viceversa</a:t>
            </a:r>
          </a:p>
          <a:p>
            <a:pPr algn="l"/>
            <a:r>
              <a:rPr lang="it-IT" sz="1800" b="0" i="0" u="none" strike="noStrike" baseline="0" dirty="0">
                <a:latin typeface="TimesNewRomanPSMT"/>
              </a:rPr>
              <a:t>nell’ambito del medesimo grado;</a:t>
            </a:r>
          </a:p>
          <a:p>
            <a:pPr algn="l"/>
            <a:r>
              <a:rPr lang="it-IT" sz="1800" b="0" i="0" u="none" strike="noStrike" baseline="0" dirty="0">
                <a:latin typeface="SymbolMT"/>
              </a:rPr>
              <a:t>•</a:t>
            </a:r>
            <a:r>
              <a:rPr lang="it-IT" sz="1800" b="0" i="0" u="none" strike="noStrike" baseline="0" dirty="0">
                <a:latin typeface="ArialMT"/>
              </a:rPr>
              <a:t>  </a:t>
            </a:r>
            <a:r>
              <a:rPr lang="it-IT" sz="1800" b="0" i="0" u="none" strike="noStrike" baseline="0" dirty="0">
                <a:latin typeface="TimesNewRomanPSMT"/>
              </a:rPr>
              <a:t>che abbiano ottenuto il passaggio di cattedra nello stesso grado di scuola. Sono</a:t>
            </a:r>
          </a:p>
          <a:p>
            <a:pPr algn="l"/>
            <a:r>
              <a:rPr lang="it-IT" sz="1800" b="0" i="0" u="none" strike="noStrike" baseline="0" dirty="0">
                <a:latin typeface="TimesNewRomanPSMT"/>
              </a:rPr>
              <a:t>ricompresi nella categoria in esame coloro che hanno concluso positivamente l’anno di</a:t>
            </a:r>
          </a:p>
          <a:p>
            <a:pPr algn="l"/>
            <a:r>
              <a:rPr lang="it-IT" sz="1800" b="0" i="0" u="none" strike="noStrike" baseline="0" dirty="0">
                <a:latin typeface="TimesNewRomanPSMT"/>
              </a:rPr>
              <a:t>formazione ed il periodo di prova a seguito di selezione di nomina finalizzata all’immissione in ruolo e siano successivamente immessi in ruolo su classe di concorso del medesimo grado di scuola sulla base di una diversa procedura selettiva.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62FBC2A-5370-6338-6460-38AD6E0168B2}"/>
              </a:ext>
            </a:extLst>
          </p:cNvPr>
          <p:cNvSpPr txBox="1"/>
          <p:nvPr/>
        </p:nvSpPr>
        <p:spPr>
          <a:xfrm>
            <a:off x="4267200" y="18046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Docenti NON coinvolti</a:t>
            </a:r>
          </a:p>
        </p:txBody>
      </p:sp>
    </p:spTree>
    <p:extLst>
      <p:ext uri="{BB962C8B-B14F-4D97-AF65-F5344CB8AC3E}">
        <p14:creationId xmlns:p14="http://schemas.microsoft.com/office/powerpoint/2010/main" val="2185646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spcFirstLastPara="1" vert="horz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2600"/>
            </a:pPr>
            <a:r>
              <a:rPr lang="it-IT" sz="4400" dirty="0">
                <a:ln>
                  <a:solidFill>
                    <a:srgbClr val="FFFF00"/>
                  </a:solidFill>
                </a:ln>
              </a:rPr>
              <a:t>Specificità del percorso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912" y="1268760"/>
            <a:ext cx="8229600" cy="4853136"/>
          </a:xfrm>
        </p:spPr>
        <p:txBody>
          <a:bodyPr>
            <a:noAutofit/>
          </a:bodyPr>
          <a:lstStyle/>
          <a:p>
            <a:pPr>
              <a:buNone/>
            </a:pPr>
            <a:endParaRPr lang="it-IT" sz="2000" b="1" dirty="0"/>
          </a:p>
          <a:p>
            <a:pPr>
              <a:buNone/>
            </a:pPr>
            <a:endParaRPr lang="it-IT" sz="2000" b="1" dirty="0"/>
          </a:p>
          <a:p>
            <a:pPr>
              <a:buNone/>
            </a:pPr>
            <a:r>
              <a:rPr lang="it-IT" sz="2000" b="1" dirty="0">
                <a:solidFill>
                  <a:srgbClr val="FFC000"/>
                </a:solidFill>
              </a:rPr>
              <a:t>Servizio 180/120 giorni</a:t>
            </a:r>
            <a:endParaRPr lang="it-IT" sz="2000" dirty="0">
              <a:solidFill>
                <a:srgbClr val="FFC000"/>
              </a:solidFill>
            </a:endParaRPr>
          </a:p>
          <a:p>
            <a:pPr marL="419100" indent="0">
              <a:buNone/>
            </a:pPr>
            <a:r>
              <a:rPr lang="it-IT" sz="2000" dirty="0"/>
              <a:t>servizio 'effettivo' di almeno 180 giorni nel corso dell'anno scolastico di assunzione, di cui almeno 120 di attività didattiche</a:t>
            </a:r>
          </a:p>
          <a:p>
            <a:pPr>
              <a:buNone/>
            </a:pPr>
            <a:endParaRPr lang="it-IT" sz="2000" b="1" dirty="0"/>
          </a:p>
          <a:p>
            <a:pPr>
              <a:buNone/>
            </a:pPr>
            <a:r>
              <a:rPr lang="it-IT" sz="2000" b="1" dirty="0">
                <a:solidFill>
                  <a:srgbClr val="FFC000"/>
                </a:solidFill>
              </a:rPr>
              <a:t>50 ore di formazione obbligatoria</a:t>
            </a:r>
          </a:p>
          <a:p>
            <a:pPr indent="0">
              <a:buNone/>
            </a:pPr>
            <a:r>
              <a:rPr lang="it-IT" sz="1800" i="1" dirty="0"/>
              <a:t>“Le attività di formazione sono finalizzate a consolidare le competenze previste dal profilo docente e gli standard professionali richiesti. Dette attività comportano un impegno complessivo pari ad almeno 50 ore, </a:t>
            </a:r>
            <a:r>
              <a:rPr lang="it-IT" sz="1800" i="1" dirty="0">
                <a:solidFill>
                  <a:srgbClr val="FFC000"/>
                </a:solidFill>
              </a:rPr>
              <a:t>aggiuntive rispetto agli ordinari impegni di servizio</a:t>
            </a:r>
            <a:r>
              <a:rPr lang="it-IT" sz="1800" i="1" dirty="0"/>
              <a:t> e alla partecipazione alle attività di formazione di cui all’articolo 1, comma 124 della Legge, e </a:t>
            </a:r>
            <a:r>
              <a:rPr lang="it-IT" sz="1800" i="1" dirty="0">
                <a:solidFill>
                  <a:srgbClr val="FFC000"/>
                </a:solidFill>
              </a:rPr>
              <a:t>rivestono carattere di obbligatorietà</a:t>
            </a:r>
            <a:r>
              <a:rPr lang="it-IT" sz="1800" i="1" dirty="0"/>
              <a:t>” (D.M. 850/15 art 1, c.4)</a:t>
            </a:r>
          </a:p>
          <a:p>
            <a:pPr>
              <a:buNone/>
            </a:pPr>
            <a:endParaRPr lang="it-IT" sz="2000" b="1" dirty="0"/>
          </a:p>
          <a:p>
            <a:pPr>
              <a:buNone/>
            </a:pPr>
            <a:endParaRPr lang="it-IT" sz="2800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31520" y="2060848"/>
            <a:ext cx="180000" cy="180000"/>
          </a:xfrm>
          <a:prstGeom prst="ellipse">
            <a:avLst/>
          </a:prstGeom>
          <a:solidFill>
            <a:srgbClr val="FFDF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480668" y="3589767"/>
            <a:ext cx="180000" cy="180000"/>
          </a:xfrm>
          <a:prstGeom prst="ellipse">
            <a:avLst/>
          </a:prstGeom>
          <a:solidFill>
            <a:srgbClr val="FFDF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2600"/>
            </a:pPr>
            <a:r>
              <a:rPr lang="it-IT" sz="4400" dirty="0">
                <a:ln>
                  <a:solidFill>
                    <a:srgbClr val="FFFF00"/>
                  </a:solidFill>
                </a:ln>
              </a:rPr>
              <a:t>Specificità del percorso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611560" y="2261229"/>
            <a:ext cx="8532440" cy="3816424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it-IT" sz="2000" b="1" dirty="0"/>
              <a:t>Nei 180 giorni vanno </a:t>
            </a:r>
            <a:r>
              <a:rPr lang="it-IT" sz="2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considerate</a:t>
            </a:r>
            <a:r>
              <a:rPr lang="it-IT" sz="2000" b="1" dirty="0"/>
              <a:t> </a:t>
            </a:r>
            <a:r>
              <a:rPr lang="it-IT" sz="2000" dirty="0"/>
              <a:t> le attività connesse al servizio scolastico</a:t>
            </a:r>
          </a:p>
          <a:p>
            <a:pPr marL="265113" lvl="1" indent="277813" algn="l">
              <a:buFont typeface="Wingdings" pitchFamily="2" charset="2"/>
              <a:buChar char="§"/>
            </a:pPr>
            <a:r>
              <a:rPr lang="it-IT" sz="1800" dirty="0"/>
              <a:t>i periodi di sospensione delle lezioni e delle attività didattiche, gli esami, gli scrutini ed ogni altro impegno di servizio</a:t>
            </a:r>
          </a:p>
          <a:p>
            <a:pPr marL="265113" lvl="1" indent="277813" algn="l">
              <a:buFont typeface="Wingdings" pitchFamily="2" charset="2"/>
              <a:buChar char="§"/>
            </a:pPr>
            <a:r>
              <a:rPr lang="it-IT" sz="1800" dirty="0"/>
              <a:t>il primo mese del periodo di astensione obbligatoria dal servizio per gravidanza</a:t>
            </a:r>
          </a:p>
          <a:p>
            <a:pPr marL="265113" lvl="1" indent="277813" algn="l">
              <a:buFont typeface="Wingdings" pitchFamily="2" charset="2"/>
              <a:buChar char="§"/>
            </a:pPr>
            <a:r>
              <a:rPr lang="it-IT" sz="1800" dirty="0"/>
              <a:t>i giorni di frequenza a corsi di formazione organizzati dall’Amministrazione</a:t>
            </a:r>
          </a:p>
          <a:p>
            <a:pPr marL="265113" lvl="1" indent="277813" algn="l">
              <a:buNone/>
            </a:pPr>
            <a:endParaRPr lang="it-IT" sz="1800" dirty="0"/>
          </a:p>
          <a:p>
            <a:pPr algn="l">
              <a:buNone/>
            </a:pPr>
            <a:r>
              <a:rPr lang="it-IT" sz="2000" b="1" dirty="0"/>
              <a:t>Nei 180 giorni  </a:t>
            </a:r>
            <a:r>
              <a:rPr lang="it-IT" sz="2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non</a:t>
            </a:r>
            <a:r>
              <a:rPr lang="it-IT" sz="2000" b="1" dirty="0"/>
              <a:t> vanno </a:t>
            </a:r>
            <a:r>
              <a:rPr lang="it-IT" sz="2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considerati</a:t>
            </a:r>
            <a:r>
              <a:rPr lang="it-IT" sz="2000" b="1" dirty="0"/>
              <a:t>: </a:t>
            </a:r>
          </a:p>
          <a:p>
            <a:pPr marL="265113" lvl="1" indent="277813" algn="l">
              <a:buFont typeface="Wingdings" pitchFamily="2" charset="2"/>
              <a:buChar char="§"/>
            </a:pPr>
            <a:r>
              <a:rPr lang="it-IT" sz="1800" dirty="0"/>
              <a:t>i giorni di congedo ordinario e straordinario</a:t>
            </a:r>
          </a:p>
          <a:p>
            <a:pPr marL="265113" lvl="1" indent="277813" algn="l">
              <a:buFont typeface="Wingdings" pitchFamily="2" charset="2"/>
              <a:buChar char="§"/>
            </a:pPr>
            <a:r>
              <a:rPr lang="it-IT" sz="1800" dirty="0"/>
              <a:t>i giorni di ferie, assenze per malattia e aspettativa a qualunque titolo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8" name="Titolo 3"/>
          <p:cNvSpPr txBox="1">
            <a:spLocks/>
          </p:cNvSpPr>
          <p:nvPr/>
        </p:nvSpPr>
        <p:spPr>
          <a:xfrm>
            <a:off x="1351939" y="764704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it-IT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180 / 120 giorni</a:t>
            </a:r>
          </a:p>
        </p:txBody>
      </p:sp>
      <p:sp>
        <p:nvSpPr>
          <p:cNvPr id="12" name="Ovale 11"/>
          <p:cNvSpPr/>
          <p:nvPr/>
        </p:nvSpPr>
        <p:spPr>
          <a:xfrm>
            <a:off x="424971" y="2420888"/>
            <a:ext cx="180000" cy="180000"/>
          </a:xfrm>
          <a:prstGeom prst="ellipse">
            <a:avLst/>
          </a:prstGeom>
          <a:solidFill>
            <a:srgbClr val="FFDF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>
            <a:off x="449552" y="4373256"/>
            <a:ext cx="180000" cy="180000"/>
          </a:xfrm>
          <a:prstGeom prst="ellipse">
            <a:avLst/>
          </a:prstGeom>
          <a:solidFill>
            <a:srgbClr val="FFDF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recc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reccio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18271</TotalTime>
  <Words>2082</Words>
  <Application>Microsoft Office PowerPoint</Application>
  <PresentationFormat>Presentazione su schermo (4:3)</PresentationFormat>
  <Paragraphs>282</Paragraphs>
  <Slides>28</Slides>
  <Notes>26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  <vt:variant>
        <vt:lpstr>Presentazioni personalizzate</vt:lpstr>
      </vt:variant>
      <vt:variant>
        <vt:i4>1</vt:i4>
      </vt:variant>
    </vt:vector>
  </HeadingPairs>
  <TitlesOfParts>
    <vt:vector size="42" baseType="lpstr">
      <vt:lpstr>Arial</vt:lpstr>
      <vt:lpstr>ArialMT</vt:lpstr>
      <vt:lpstr>Calibri</vt:lpstr>
      <vt:lpstr>English111AdagioBT-Regular</vt:lpstr>
      <vt:lpstr>Merriweather</vt:lpstr>
      <vt:lpstr>Symbol</vt:lpstr>
      <vt:lpstr>SymbolMT</vt:lpstr>
      <vt:lpstr>TimesNewRomanPS-BoldItalicMT</vt:lpstr>
      <vt:lpstr>TimesNewRomanPS-BoldMT</vt:lpstr>
      <vt:lpstr>TimesNewRomanPSMT</vt:lpstr>
      <vt:lpstr>Tw Cen MT</vt:lpstr>
      <vt:lpstr>Wingdings</vt:lpstr>
      <vt:lpstr>Intreccio</vt:lpstr>
      <vt:lpstr>Docenti neoassunti o in passaggio di ruolo  2024-2025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Specificità del percorso</vt:lpstr>
      <vt:lpstr>Specificità del percorso</vt:lpstr>
      <vt:lpstr>Specificità del percorso</vt:lpstr>
      <vt:lpstr>Specificità del percorso</vt:lpstr>
      <vt:lpstr>Specificità del percorso</vt:lpstr>
      <vt:lpstr>Incontri In presenza (6 ore)</vt:lpstr>
      <vt:lpstr>Presentazione standard di PowerPoint</vt:lpstr>
      <vt:lpstr>Peer to peer (almeno 12 ore)  art. 9 del D.M. 850 </vt:lpstr>
      <vt:lpstr>Formazione on-line (20 ore cumulative)</vt:lpstr>
      <vt:lpstr>Il docente tutor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 provincia di VARESE</vt:lpstr>
      <vt:lpstr>Presentazione standard di PowerPoint</vt:lpstr>
      <vt:lpstr> </vt:lpstr>
      <vt:lpstr> Comunicazioni</vt:lpstr>
      <vt:lpstr>Presentazione standard di PowerPoint</vt:lpstr>
      <vt:lpstr>Presentazione personalizzata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Docenti neoimmessi 2015-2016 – Incontro informativo</dc:title>
  <dc:creator>Simonetta</dc:creator>
  <cp:lastModifiedBy>Amministratore UST Varese</cp:lastModifiedBy>
  <cp:revision>1006</cp:revision>
  <dcterms:modified xsi:type="dcterms:W3CDTF">2025-01-27T11:47:41Z</dcterms:modified>
</cp:coreProperties>
</file>