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351" r:id="rId2"/>
    <p:sldId id="342" r:id="rId3"/>
    <p:sldId id="343" r:id="rId4"/>
    <p:sldId id="344" r:id="rId5"/>
    <p:sldId id="345" r:id="rId6"/>
    <p:sldId id="352" r:id="rId7"/>
    <p:sldId id="346" r:id="rId8"/>
    <p:sldId id="347" r:id="rId9"/>
    <p:sldId id="349" r:id="rId10"/>
    <p:sldId id="357" r:id="rId11"/>
    <p:sldId id="348" r:id="rId12"/>
    <p:sldId id="353" r:id="rId13"/>
    <p:sldId id="354" r:id="rId14"/>
    <p:sldId id="355" r:id="rId15"/>
    <p:sldId id="356" r:id="rId16"/>
    <p:sldId id="302" r:id="rId17"/>
  </p:sldIdLst>
  <p:sldSz cx="9144000" cy="6858000" type="screen4x3"/>
  <p:notesSz cx="9144000" cy="6858000"/>
  <p:custShowLst>
    <p:custShow name="Presentazione personalizzata 1" id="0">
      <p:sldLst/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B4A0"/>
    <a:srgbClr val="CCFF99"/>
    <a:srgbClr val="336699"/>
    <a:srgbClr val="A3B7A8"/>
    <a:srgbClr val="D22824"/>
    <a:srgbClr val="E12815"/>
    <a:srgbClr val="C02312"/>
    <a:srgbClr val="57A988"/>
    <a:srgbClr val="BC433A"/>
    <a:srgbClr val="3E75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84309" autoAdjust="0"/>
  </p:normalViewPr>
  <p:slideViewPr>
    <p:cSldViewPr>
      <p:cViewPr varScale="1">
        <p:scale>
          <a:sx n="61" d="100"/>
          <a:sy n="61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76"/>
    </p:cViewPr>
  </p:sorterViewPr>
  <p:notesViewPr>
    <p:cSldViewPr>
      <p:cViewPr>
        <p:scale>
          <a:sx n="89" d="100"/>
          <a:sy n="89" d="100"/>
        </p:scale>
        <p:origin x="-1158" y="-7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D3B99-7BDE-4081-A9B6-38B9FD935AFE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46B43-A785-493F-B15F-2D0FB3CD2D3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58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F241-C3CC-413A-89A1-6533707E1AE7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38C23-D719-459B-B931-AF3EB7C8689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7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b="1" dirty="0"/>
          </a:p>
          <a:p>
            <a:endParaRPr lang="it-IT" baseline="0" dirty="0"/>
          </a:p>
          <a:p>
            <a:endParaRPr lang="it-IT" b="1" strike="sngStrike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979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210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b="1" i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396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624736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>
              <a:defRPr sz="4000" b="1" cap="none" spc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82550" indent="0" algn="just">
              <a:buFont typeface="Arial" pitchFamily="34" charset="0"/>
              <a:buNone/>
              <a:defRPr sz="2800">
                <a:solidFill>
                  <a:schemeClr val="tx1"/>
                </a:solidFill>
              </a:defRPr>
            </a:lvl1pPr>
            <a:lvl2pPr algn="just">
              <a:buNone/>
              <a:defRPr sz="2800"/>
            </a:lvl2pPr>
            <a:lvl3pPr algn="just">
              <a:buNone/>
              <a:defRPr sz="2800"/>
            </a:lvl3pPr>
            <a:lvl4pPr algn="just">
              <a:buNone/>
              <a:defRPr sz="2800"/>
            </a:lvl4pPr>
            <a:lvl5pPr algn="just">
              <a:buNone/>
              <a:defRPr sz="28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480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logo-at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64288" y="260648"/>
            <a:ext cx="1571844" cy="11907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Docenti </a:t>
            </a:r>
            <a:r>
              <a:rPr lang="it-IT" dirty="0" err="1"/>
              <a:t>neoimmessi</a:t>
            </a:r>
            <a:r>
              <a:rPr lang="it-IT" dirty="0"/>
              <a:t> 2022-2023</a:t>
            </a:r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539552" y="5166320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Adempimenti finali</a:t>
            </a:r>
          </a:p>
        </p:txBody>
      </p:sp>
      <p:sp>
        <p:nvSpPr>
          <p:cNvPr id="6" name="Titolo 3"/>
          <p:cNvSpPr txBox="1">
            <a:spLocks/>
          </p:cNvSpPr>
          <p:nvPr/>
        </p:nvSpPr>
        <p:spPr>
          <a:xfrm>
            <a:off x="539552" y="4662264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4" descr="C:\Users\Simo\Dropbox\APPUNTI VANESSA\- UFF\UST 2015-2016\AREE AS 15-16\NEOIMMESSI - 2019 - 2020\- INCONTRI\- Plenaria di apertura 10 - 12 dicembre\Word Art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084394"/>
            <a:ext cx="4968552" cy="24967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3744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Dossier finale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F13B3FD-21AA-497C-B9D2-C2DF09E59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72" y="1628800"/>
            <a:ext cx="8507288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4236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Oltre al Dossier finale bisogna scaricare la documentazione obbligatoria da allegare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Dossier finale</a:t>
            </a:r>
          </a:p>
        </p:txBody>
      </p:sp>
      <p:sp>
        <p:nvSpPr>
          <p:cNvPr id="14" name="Ovale 13"/>
          <p:cNvSpPr/>
          <p:nvPr/>
        </p:nvSpPr>
        <p:spPr>
          <a:xfrm>
            <a:off x="323528" y="1916832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8252792" y="343738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3D81B2-F895-4DD7-8F29-856A7BCA61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988"/>
          <a:stretch/>
        </p:blipFill>
        <p:spPr>
          <a:xfrm>
            <a:off x="157758" y="3179575"/>
            <a:ext cx="8446690" cy="1905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D4FA1652-3C0E-43FC-B294-CBF547364474}"/>
              </a:ext>
            </a:extLst>
          </p:cNvPr>
          <p:cNvCxnSpPr/>
          <p:nvPr/>
        </p:nvCxnSpPr>
        <p:spPr>
          <a:xfrm flipH="1">
            <a:off x="3203848" y="3933056"/>
            <a:ext cx="1368152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5F66DD5-B5F3-4708-BCC6-AE382CCC87EA}"/>
              </a:ext>
            </a:extLst>
          </p:cNvPr>
          <p:cNvCxnSpPr/>
          <p:nvPr/>
        </p:nvCxnSpPr>
        <p:spPr>
          <a:xfrm flipH="1">
            <a:off x="3203848" y="4221088"/>
            <a:ext cx="1368152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23042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Il tutor può scaricare l’</a:t>
            </a:r>
            <a:r>
              <a:rPr lang="it-IT" sz="2300" b="1" dirty="0"/>
              <a:t>attestato</a:t>
            </a:r>
            <a:r>
              <a:rPr lang="it-IT" sz="2300" dirty="0"/>
              <a:t> che certifica la sua attività per ogni docente che gli è stato assegnato ma </a:t>
            </a:r>
            <a:r>
              <a:rPr lang="it-IT" sz="2300" b="1" dirty="0"/>
              <a:t>solo dopo l’invio definitivo del questionario online sull’attività di tutoring.</a:t>
            </a:r>
            <a:endParaRPr lang="it-IT" sz="23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Tutor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8252792" y="343738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23528" y="242088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683568" y="2348880"/>
            <a:ext cx="84249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trasmette al Comitato</a:t>
            </a:r>
            <a:r>
              <a:rPr lang="it-IT" dirty="0"/>
              <a:t>, almeno cinque giorni prima della data fissata per il colloquio del docente neoassunto, la documentazione contenuta nel </a:t>
            </a:r>
            <a:r>
              <a:rPr lang="it-IT" b="1" dirty="0"/>
              <a:t>portfolio professionale</a:t>
            </a:r>
            <a:r>
              <a:rPr lang="it-IT" dirty="0"/>
              <a:t>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convoca il Comitato </a:t>
            </a:r>
            <a:r>
              <a:rPr lang="it-IT" dirty="0"/>
              <a:t>“… per procedere all’espressione del parere sul superamento del periodo di formazione e di prova” </a:t>
            </a:r>
            <a:r>
              <a:rPr lang="it-IT" sz="1600" i="1" dirty="0"/>
              <a:t>(D.M. 850/15 art 13 c.1);</a:t>
            </a:r>
            <a:endParaRPr lang="it-IT" dirty="0"/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dirty="0"/>
              <a:t>presenta</a:t>
            </a:r>
            <a:r>
              <a:rPr lang="it-IT" dirty="0"/>
              <a:t> altresì </a:t>
            </a:r>
            <a:r>
              <a:rPr lang="it-IT" b="1" i="1" dirty="0"/>
              <a:t>una relazione </a:t>
            </a:r>
            <a:r>
              <a:rPr lang="it-IT" dirty="0"/>
              <a:t>per ogni docente neoassunto comprensiva della documentazione delle attività di formazione, delle forme di tutoring, e di ogni altro elemento informativo o evidenza utile all’espressione del parere </a:t>
            </a:r>
            <a:r>
              <a:rPr lang="it-IT" sz="1600" i="1" dirty="0"/>
              <a:t>(D.M. 850/15 art 13 c.3);</a:t>
            </a:r>
            <a:endParaRPr lang="it-IT" dirty="0"/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procede alla valutazione del docente </a:t>
            </a:r>
            <a:r>
              <a:rPr lang="it-IT" dirty="0"/>
              <a:t>sulla base dell’istruttoria compiuta, considerando quanto disposto agli articoli 4 e 5 del decreto n.850 e tenendo conto del parere del Comitato, quest’ultimo non vincolante e dal quale può discostarsene con atto motivato  </a:t>
            </a:r>
            <a:r>
              <a:rPr lang="it-IT" sz="1600" i="1" dirty="0"/>
              <a:t>(D.M. 850/15 art 13 c.4)</a:t>
            </a:r>
            <a:r>
              <a:rPr lang="it-IT" i="1" dirty="0"/>
              <a:t>;</a:t>
            </a:r>
            <a:endParaRPr lang="it-IT" dirty="0"/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Emette e comunica al docente neoassunto il provvedimento di conferma in ruolo</a:t>
            </a:r>
            <a:r>
              <a:rPr lang="it-IT" dirty="0"/>
              <a:t>, entro il 31 agosto dell’anno scolastico di riferimento.</a:t>
            </a: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Adempimenti finali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1268760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</a:t>
            </a:r>
            <a:r>
              <a:rPr lang="it-IT" sz="2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dirigente scolastico</a:t>
            </a:r>
            <a:r>
              <a:rPr lang="it-IT" dirty="0"/>
              <a:t>, nel periodo intercorrente tra il termine delle attività didattiche,  compresi gli esami di qualifica e di Stato,  e la conclusione dell’anno scolastico:</a:t>
            </a:r>
          </a:p>
          <a:p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251520" y="141277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683568" y="2816929"/>
            <a:ext cx="842493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consegna</a:t>
            </a:r>
            <a:r>
              <a:rPr lang="it-IT" i="1" dirty="0"/>
              <a:t> </a:t>
            </a:r>
            <a:r>
              <a:rPr lang="it-IT" dirty="0"/>
              <a:t>al dirigente scolastico tutta la documentazione contenuta nel </a:t>
            </a:r>
            <a:r>
              <a:rPr lang="it-IT" b="1" i="1" dirty="0"/>
              <a:t>portfolio</a:t>
            </a:r>
            <a:r>
              <a:rPr lang="it-IT" i="1" dirty="0"/>
              <a:t> </a:t>
            </a:r>
            <a:r>
              <a:rPr lang="it-IT" dirty="0"/>
              <a:t>professionale;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sostiene</a:t>
            </a:r>
            <a:r>
              <a:rPr lang="it-IT" dirty="0"/>
              <a:t>, innanzi al Comitato, un </a:t>
            </a:r>
            <a:r>
              <a:rPr lang="it-IT" b="1" i="1" dirty="0"/>
              <a:t>colloquio</a:t>
            </a:r>
            <a:r>
              <a:rPr lang="it-IT" i="1" dirty="0"/>
              <a:t> </a:t>
            </a:r>
            <a:r>
              <a:rPr lang="it-IT" dirty="0"/>
              <a:t>che prende avvio dalla presentazione delle attività di insegnamento e formazione compiute;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Consegna documentazione firmata dal tutor ed eventuale relazione, secondo accordi e/o richiesta del dirigente, sull’ osservazione del </a:t>
            </a:r>
            <a:r>
              <a:rPr lang="it-IT" b="1" i="1" dirty="0"/>
              <a:t>peer to peer</a:t>
            </a:r>
            <a:r>
              <a:rPr lang="it-IT" sz="1600" b="1" i="1" dirty="0"/>
              <a:t> </a:t>
            </a:r>
            <a:r>
              <a:rPr lang="it-IT" sz="1600" dirty="0"/>
              <a:t>(D.M. 850/15 art 9 c.2)</a:t>
            </a:r>
            <a:r>
              <a:rPr lang="it-IT" dirty="0"/>
              <a:t>;</a:t>
            </a: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Adempimenti finali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185759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Il </a:t>
            </a:r>
            <a:r>
              <a:rPr lang="it-IT" sz="2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docente neoassunto </a:t>
            </a:r>
            <a:r>
              <a:rPr lang="it-IT" dirty="0"/>
              <a:t>al termine dell’anno di formazione e di prova, dopo aver quindi espletato la fase del peer to peer, la formazione a livello territoriale e quella online sulla piattaforma Indire:</a:t>
            </a:r>
          </a:p>
        </p:txBody>
      </p:sp>
      <p:sp>
        <p:nvSpPr>
          <p:cNvPr id="6" name="Ovale 5"/>
          <p:cNvSpPr/>
          <p:nvPr/>
        </p:nvSpPr>
        <p:spPr>
          <a:xfrm>
            <a:off x="251520" y="1988840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5145286"/>
            <a:ext cx="828092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Il  </a:t>
            </a:r>
            <a:r>
              <a:rPr lang="it-IT" sz="2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docente tutor </a:t>
            </a:r>
            <a:r>
              <a:rPr lang="it-IT" dirty="0"/>
              <a:t>presenta al Comitato “… le risultanze emergenti dall’istruttoria compiuta in merito alle attività di formazione, delle forme di tutoring, e di ogni altro elemento informativo o evidenza utile all’espressione del parere.”</a:t>
            </a:r>
          </a:p>
          <a:p>
            <a:pPr indent="360000">
              <a:spcAft>
                <a:spcPts val="600"/>
              </a:spcAft>
            </a:pPr>
            <a:r>
              <a:rPr lang="it-IT" dirty="0"/>
              <a:t> </a:t>
            </a:r>
            <a:r>
              <a:rPr lang="it-IT" sz="1600" dirty="0"/>
              <a:t>(D.M. 850/15 art 13 c.3)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251520" y="527652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683568" y="2728952"/>
            <a:ext cx="84249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prepara i lavori dell’organo prendendo visione preliminarmente di tutta la documentazione contenuta nel portfolio professionale del docente neoassunto;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ascolta il colloquio del docente neoassunto;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ascolta l’istruttoria del tutor;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si riunisce per l’espressione del parere.</a:t>
            </a: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Adempimenti finali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1769621"/>
            <a:ext cx="82809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Il </a:t>
            </a:r>
            <a:r>
              <a:rPr lang="it-IT" sz="2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comitato di valutazione </a:t>
            </a:r>
            <a:r>
              <a:rPr lang="it-IT" dirty="0"/>
              <a:t>dei docenti istituito ai sensi del comma 129 dell’art.1 della Legge 107 del 2015 , integrato dal docente cui sono affidate le funzioni di tutor:</a:t>
            </a:r>
          </a:p>
        </p:txBody>
      </p:sp>
      <p:sp>
        <p:nvSpPr>
          <p:cNvPr id="6" name="Ovale 5"/>
          <p:cNvSpPr/>
          <p:nvPr/>
        </p:nvSpPr>
        <p:spPr>
          <a:xfrm>
            <a:off x="251520" y="1900863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scala-pulita.jpg"/>
          <p:cNvPicPr>
            <a:picLocks noChangeAspect="1"/>
          </p:cNvPicPr>
          <p:nvPr/>
        </p:nvPicPr>
        <p:blipFill>
          <a:blip r:embed="rId3" cstate="print"/>
          <a:srcRect r="6282"/>
          <a:stretch>
            <a:fillRect/>
          </a:stretch>
        </p:blipFill>
        <p:spPr>
          <a:xfrm>
            <a:off x="35496" y="3789040"/>
            <a:ext cx="2160240" cy="1981200"/>
          </a:xfrm>
          <a:prstGeom prst="rect">
            <a:avLst/>
          </a:prstGeom>
        </p:spPr>
      </p:pic>
      <p:sp>
        <p:nvSpPr>
          <p:cNvPr id="10" name="Rettangolo arrotondato 9"/>
          <p:cNvSpPr/>
          <p:nvPr/>
        </p:nvSpPr>
        <p:spPr>
          <a:xfrm>
            <a:off x="18220" y="5805264"/>
            <a:ext cx="9125780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8200" y="2132856"/>
            <a:ext cx="7772400" cy="2450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Grazie per l’attenzione</a:t>
            </a:r>
          </a:p>
          <a:p>
            <a:r>
              <a:rPr lang="it-IT" sz="4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411760" y="5765194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>
                <a:solidFill>
                  <a:srgbClr val="336699"/>
                </a:solidFill>
                <a:latin typeface="Gabriola" panose="04040605051002020D02" pitchFamily="82" charset="0"/>
              </a:rPr>
              <a:t>Dott.ssa Debora Lonardi</a:t>
            </a:r>
          </a:p>
        </p:txBody>
      </p:sp>
    </p:spTree>
    <p:extLst>
      <p:ext uri="{BB962C8B-B14F-4D97-AF65-F5344CB8AC3E}">
        <p14:creationId xmlns:p14="http://schemas.microsoft.com/office/powerpoint/2010/main" val="342358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4283968" y="2420888"/>
            <a:ext cx="504056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180  giorni di servizio -120 di attività didattiche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Iscrizione in piattaforma INDIRE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Incontro propedeutico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 Curriculum formativo 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Bilancio iniziale delle competenze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Patto per lo sviluppo professionale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Laboratori formativi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Peer to peer e attività didattica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Formazione online e portfolio professionale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Incontro  di  restituzione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q"/>
            </a:pPr>
            <a:r>
              <a:rPr lang="it-IT" dirty="0"/>
              <a:t>Bilancio finale  e Bisogni formativi futuri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q"/>
            </a:pPr>
            <a:r>
              <a:rPr lang="it-IT" dirty="0"/>
              <a:t>Colloquio davanti al </a:t>
            </a:r>
            <a:r>
              <a:rPr lang="it-IT" dirty="0" err="1"/>
              <a:t>CDV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</a:t>
            </a:r>
          </a:p>
        </p:txBody>
      </p:sp>
      <p:sp>
        <p:nvSpPr>
          <p:cNvPr id="11" name="Parentesi graffa aperta 10"/>
          <p:cNvSpPr/>
          <p:nvPr/>
        </p:nvSpPr>
        <p:spPr>
          <a:xfrm flipH="1">
            <a:off x="8532440" y="5877272"/>
            <a:ext cx="504056" cy="864096"/>
          </a:xfrm>
          <a:prstGeom prst="leftBrac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1412776"/>
            <a:ext cx="3960441" cy="320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Certificazione 18 ore in presenza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1"/>
            <a:ext cx="8507288" cy="19442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L’ISIS Newton e Ufficio Scolastico che hanno organizzato la formazione per i docenti neoimmessi provvederanno ad inviare, direttamente ai Dirigenti Scolastici delle scuole di servizio,  la certificazione relativa alle 18 ore in presenza.(12 Formazione + 6 ore Plenarie)</a:t>
            </a:r>
          </a:p>
          <a:p>
            <a:endParaRPr lang="it-IT" sz="2300" dirty="0"/>
          </a:p>
        </p:txBody>
      </p:sp>
      <p:pic>
        <p:nvPicPr>
          <p:cNvPr id="1026" name="Picture 2" descr="C:\Users\Simo\Dropbox\APPUNTI VANESSA\- UFF\UST 2015-2016\AREE AS 15-16\NEOIMMESSI - 2017 - 2018\- PLENARIA - TUTOR  - CHIUSURA\PLENARIA DI CHIUSURA 22 maggio 2018\img-m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944" y="3789040"/>
            <a:ext cx="2362200" cy="1933575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5220072" y="4891618"/>
            <a:ext cx="221981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DS scuole neoimmessi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Certificazione DS (12 ore)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529208" y="1628801"/>
            <a:ext cx="8507288" cy="19442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Il Dirigente Scolastico del docente neoimmesso attesterà: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180 giorni di servizio e dei relativi 120 giorni di attività didattica</a:t>
            </a:r>
          </a:p>
          <a:p>
            <a:r>
              <a:rPr lang="it-IT" sz="2400" dirty="0"/>
              <a:t>attività di peer-to-peer  (12 ore)</a:t>
            </a:r>
          </a:p>
          <a:p>
            <a:endParaRPr lang="it-IT" sz="24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7" name="Ovale 6"/>
          <p:cNvSpPr/>
          <p:nvPr/>
        </p:nvSpPr>
        <p:spPr>
          <a:xfrm>
            <a:off x="323528" y="321297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23528" y="260092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Certificazione ore on </a:t>
            </a:r>
            <a:r>
              <a:rPr lang="it-IT" dirty="0" err="1"/>
              <a:t>line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(20 ore)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34563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E’ previsto un  attestato per l'attività svolta su Indire</a:t>
            </a:r>
            <a:r>
              <a:rPr lang="it-IT" sz="2300" b="1" dirty="0"/>
              <a:t>?  NO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Il sistema non prevede </a:t>
            </a:r>
            <a:r>
              <a:rPr lang="it-IT" sz="2300" b="1" dirty="0"/>
              <a:t>alcun attestato </a:t>
            </a:r>
            <a:r>
              <a:rPr lang="it-IT" sz="2300" dirty="0"/>
              <a:t>per il docente neoassunto.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 Sarà il </a:t>
            </a:r>
            <a:r>
              <a:rPr lang="it-IT" sz="2300" b="1" dirty="0"/>
              <a:t>dossier finale</a:t>
            </a:r>
            <a:r>
              <a:rPr lang="it-IT" sz="2300" dirty="0"/>
              <a:t>, la documentazione presentata al Comitato di valutazione per la discussione finale </a:t>
            </a:r>
            <a:r>
              <a:rPr lang="it-IT" sz="2000" dirty="0"/>
              <a:t>(bilancio iniziale, bilancio finale, curriculum formativo, allegati alle attività didattiche, bisogni formativi futuri), </a:t>
            </a:r>
            <a:r>
              <a:rPr lang="it-IT" sz="2300" dirty="0"/>
              <a:t>a certificare il lavoro svolto dal docente nell'ambiente online.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722BAE-BF0F-455E-ABF0-275754BC195B}"/>
              </a:ext>
            </a:extLst>
          </p:cNvPr>
          <p:cNvSpPr/>
          <p:nvPr/>
        </p:nvSpPr>
        <p:spPr>
          <a:xfrm>
            <a:off x="323528" y="267293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EFDA8DDA-30A6-4372-8950-FCD7E0B209AD}"/>
              </a:ext>
            </a:extLst>
          </p:cNvPr>
          <p:cNvSpPr/>
          <p:nvPr/>
        </p:nvSpPr>
        <p:spPr>
          <a:xfrm>
            <a:off x="323528" y="332100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413792"/>
            <a:ext cx="6624736" cy="1143000"/>
          </a:xfrm>
        </p:spPr>
        <p:txBody>
          <a:bodyPr/>
          <a:lstStyle/>
          <a:p>
            <a:r>
              <a:rPr lang="it-IT" dirty="0"/>
              <a:t>Comitato di valutazione. Quando?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507288" cy="3312368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  <a:spcAft>
                <a:spcPts val="1200"/>
              </a:spcAft>
            </a:pPr>
            <a:r>
              <a:rPr lang="it-IT" sz="2000" dirty="0"/>
              <a:t>“</a:t>
            </a:r>
            <a:r>
              <a:rPr lang="it-IT" sz="2000" i="1" dirty="0"/>
              <a:t>Al termine dell’anno di formazione e prova, </a:t>
            </a:r>
            <a:r>
              <a:rPr lang="it-IT" sz="2000" b="1" i="1" dirty="0"/>
              <a:t>nel periodo intercorrente tra il termine delle attività didattiche</a:t>
            </a:r>
            <a:r>
              <a:rPr lang="it-IT" sz="2000" i="1" dirty="0"/>
              <a:t> - compresi gli esami di qualifica e di Stato - </a:t>
            </a:r>
            <a:r>
              <a:rPr lang="it-IT" sz="2000" b="1" i="1" dirty="0"/>
              <a:t>e la conclusione dell’anno scolastico</a:t>
            </a:r>
            <a:r>
              <a:rPr lang="it-IT" sz="2000" i="1" dirty="0"/>
              <a:t>, il Comitato è convocato dal dirigente scolastico per procedere all’espressione del parere sul superamento del periodo di formazione e di prova.”  </a:t>
            </a:r>
          </a:p>
          <a:p>
            <a:pPr lvl="0" algn="l">
              <a:lnSpc>
                <a:spcPct val="150000"/>
              </a:lnSpc>
              <a:spcAft>
                <a:spcPts val="1200"/>
              </a:spcAft>
            </a:pPr>
            <a:r>
              <a:rPr lang="it-IT" sz="1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400" i="1" dirty="0"/>
              <a:t>(D.M. 850/15 art 13- Procedure per la valutazione del periodo di formazione e di prova, c.1)</a:t>
            </a:r>
          </a:p>
          <a:p>
            <a:pPr lvl="0" algn="l">
              <a:lnSpc>
                <a:spcPct val="150000"/>
              </a:lnSpc>
              <a:spcAft>
                <a:spcPts val="1200"/>
              </a:spcAft>
            </a:pPr>
            <a:endParaRPr lang="it-IT" sz="1400" i="1" dirty="0"/>
          </a:p>
          <a:p>
            <a:endParaRPr lang="it-IT" sz="2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023B6E-466D-DD75-C7B8-952723C7AF4B}"/>
              </a:ext>
            </a:extLst>
          </p:cNvPr>
          <p:cNvSpPr txBox="1"/>
          <p:nvPr/>
        </p:nvSpPr>
        <p:spPr>
          <a:xfrm>
            <a:off x="4932040" y="5551971"/>
            <a:ext cx="3888432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Art 59 C.4 Entro il 19 Giugno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Fino a quando rimarrà aperta la piattaforma INDIRE? Entro quando bisogna concludere tutte le attività previste online?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L'ambiente online resterà a disposizione dei docenti fino alla fine del mese di </a:t>
            </a:r>
            <a:r>
              <a:rPr lang="it-IT" sz="2300" b="1" dirty="0"/>
              <a:t>settembre 2023</a:t>
            </a:r>
            <a:r>
              <a:rPr lang="it-IT" sz="2300" dirty="0"/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Le attività devono essere concluse coerentemente con la data fissata per l’incontro dei docenti neoassunti con il </a:t>
            </a:r>
            <a:r>
              <a:rPr lang="it-IT" sz="2300" b="1" dirty="0"/>
              <a:t>comitato di valutazione</a:t>
            </a:r>
            <a:r>
              <a:rPr lang="it-IT" sz="2300" dirty="0"/>
              <a:t>.   </a:t>
            </a:r>
            <a:r>
              <a:rPr lang="it-IT" sz="2300" b="1" dirty="0"/>
              <a:t>È compito delle singole scuole programmare tale incontro.</a:t>
            </a:r>
          </a:p>
        </p:txBody>
      </p:sp>
      <p:sp>
        <p:nvSpPr>
          <p:cNvPr id="4" name="Ovale 3"/>
          <p:cNvSpPr/>
          <p:nvPr/>
        </p:nvSpPr>
        <p:spPr>
          <a:xfrm>
            <a:off x="323528" y="321297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323528" y="447313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Per scaricare il Dossier finale dovrete aver: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inviato in versione definitiva tutti i documenti del PORTFOLIO cioè: 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Inserito nel curriculum formativo almeno un'esperienza, 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Inoltrato il Bilancio iniziale delle competenze,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 Inserito tutte le sezioni dell'Attività Didattica, 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Inoltrato il Bilancio finale delle competenze e Bisogni formativi futuri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inoltrato definitivamente il questionario</a:t>
            </a:r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Dossier finale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 l="13028" r="33451"/>
          <a:stretch>
            <a:fillRect/>
          </a:stretch>
        </p:blipFill>
        <p:spPr bwMode="auto">
          <a:xfrm>
            <a:off x="5652120" y="5771728"/>
            <a:ext cx="2880320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3744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Prima di scaricare il “Dossier finale” tutti i documenti elencati devono risultare completati ed essere in verde.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000" dirty="0">
                <a:solidFill>
                  <a:srgbClr val="00B050"/>
                </a:solidFill>
              </a:rPr>
              <a:t>	già completate (in verde)                    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</a:rPr>
              <a:t>da completare (in rosso)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Dossier finale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r="18271" b="2453"/>
          <a:stretch>
            <a:fillRect/>
          </a:stretch>
        </p:blipFill>
        <p:spPr bwMode="auto">
          <a:xfrm>
            <a:off x="4183154" y="4293096"/>
            <a:ext cx="460854" cy="46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2729" y="4293096"/>
            <a:ext cx="426720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>
          <a:xfrm>
            <a:off x="5220072" y="4293096"/>
            <a:ext cx="295232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5220072" y="4221088"/>
            <a:ext cx="29523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8281</TotalTime>
  <Words>994</Words>
  <Application>Microsoft Office PowerPoint</Application>
  <PresentationFormat>Presentazione su schermo (4:3)</PresentationFormat>
  <Paragraphs>100</Paragraphs>
  <Slides>16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  <vt:variant>
        <vt:lpstr>Presentazioni personalizzate</vt:lpstr>
      </vt:variant>
      <vt:variant>
        <vt:i4>1</vt:i4>
      </vt:variant>
    </vt:vector>
  </HeadingPairs>
  <TitlesOfParts>
    <vt:vector size="23" baseType="lpstr">
      <vt:lpstr>Abadi</vt:lpstr>
      <vt:lpstr>Arial</vt:lpstr>
      <vt:lpstr>Calibri</vt:lpstr>
      <vt:lpstr>Gabriola</vt:lpstr>
      <vt:lpstr>Wingdings</vt:lpstr>
      <vt:lpstr>Tema di Office</vt:lpstr>
      <vt:lpstr>Docenti neoimmessi 2022-2023</vt:lpstr>
      <vt:lpstr>Percorso</vt:lpstr>
      <vt:lpstr>Certificazione 18 ore in presenza</vt:lpstr>
      <vt:lpstr>Certificazione DS (12 ore)</vt:lpstr>
      <vt:lpstr>Certificazione ore on line  (20 ore)</vt:lpstr>
      <vt:lpstr>Comitato di valutazione. Quando?</vt:lpstr>
      <vt:lpstr>Piattaforma INDIRE</vt:lpstr>
      <vt:lpstr>Piattaforma INDIRE</vt:lpstr>
      <vt:lpstr>Piattaforma INDIRE</vt:lpstr>
      <vt:lpstr>Piattaforma INDIRE</vt:lpstr>
      <vt:lpstr>Piattaforma INDIRE</vt:lpstr>
      <vt:lpstr>Piattaforma INDIRE</vt:lpstr>
      <vt:lpstr>Adempimenti finali</vt:lpstr>
      <vt:lpstr>Adempimenti finali</vt:lpstr>
      <vt:lpstr>Adempimenti finali</vt:lpstr>
      <vt:lpstr>Presentazione standard di PowerPoint</vt:lpstr>
      <vt:lpstr>Presentazione personalizzata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Docenti neoimmessi 2015-2016 – Incontro informativo</dc:title>
  <dc:creator>Simonetta</dc:creator>
  <cp:lastModifiedBy>Amministratore UST Varese</cp:lastModifiedBy>
  <cp:revision>1006</cp:revision>
  <dcterms:modified xsi:type="dcterms:W3CDTF">2024-05-31T09:46:51Z</dcterms:modified>
</cp:coreProperties>
</file>