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8"/>
  </p:notesMasterIdLst>
  <p:handoutMasterIdLst>
    <p:handoutMasterId r:id="rId19"/>
  </p:handoutMasterIdLst>
  <p:sldIdLst>
    <p:sldId id="351" r:id="rId2"/>
    <p:sldId id="342" r:id="rId3"/>
    <p:sldId id="343" r:id="rId4"/>
    <p:sldId id="344" r:id="rId5"/>
    <p:sldId id="345" r:id="rId6"/>
    <p:sldId id="352" r:id="rId7"/>
    <p:sldId id="346" r:id="rId8"/>
    <p:sldId id="347" r:id="rId9"/>
    <p:sldId id="349" r:id="rId10"/>
    <p:sldId id="357" r:id="rId11"/>
    <p:sldId id="348" r:id="rId12"/>
    <p:sldId id="353" r:id="rId13"/>
    <p:sldId id="354" r:id="rId14"/>
    <p:sldId id="355" r:id="rId15"/>
    <p:sldId id="356" r:id="rId16"/>
    <p:sldId id="302" r:id="rId17"/>
  </p:sldIdLst>
  <p:sldSz cx="9144000" cy="6858000" type="screen4x3"/>
  <p:notesSz cx="9144000" cy="6858000"/>
  <p:custShowLst>
    <p:custShow name="Presentazione personalizzata 1" id="0">
      <p:sldLst/>
    </p:custShow>
  </p:custShow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336699"/>
    <a:srgbClr val="A3B7A8"/>
    <a:srgbClr val="D22824"/>
    <a:srgbClr val="4CB4A0"/>
    <a:srgbClr val="E12815"/>
    <a:srgbClr val="C02312"/>
    <a:srgbClr val="57A988"/>
    <a:srgbClr val="BC433A"/>
    <a:srgbClr val="3E75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Stile medio 1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Stile medio 1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06799F8-075E-4A3A-A7F6-7FBC6576F1A4}" styleName="Stile con tema 2 - Color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Stile con tema 2 - Color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Stile con tema 2 - Colore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4B1156A-380E-4F78-BDF5-A606A8083BF9}" styleName="Stile medio 4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Stile con tema 1 - Color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50" autoAdjust="0"/>
    <p:restoredTop sz="84309" autoAdjust="0"/>
  </p:normalViewPr>
  <p:slideViewPr>
    <p:cSldViewPr>
      <p:cViewPr varScale="1">
        <p:scale>
          <a:sx n="61" d="100"/>
          <a:sy n="61" d="100"/>
        </p:scale>
        <p:origin x="68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976"/>
    </p:cViewPr>
  </p:sorterViewPr>
  <p:notesViewPr>
    <p:cSldViewPr>
      <p:cViewPr>
        <p:scale>
          <a:sx n="89" d="100"/>
          <a:sy n="89" d="100"/>
        </p:scale>
        <p:origin x="-1158" y="-72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4D3B99-7BDE-4081-A9B6-38B9FD935AFE}" type="datetimeFigureOut">
              <a:rPr lang="it-IT" smtClean="0"/>
              <a:pPr/>
              <a:t>18/05/2022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846B43-A785-493F-B15F-2D0FB3CD2D3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8584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0F241-C3CC-413A-89A1-6533707E1AE7}" type="datetimeFigureOut">
              <a:rPr lang="it-IT" smtClean="0"/>
              <a:pPr/>
              <a:t>18/05/2022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438C23-D719-459B-B931-AF3EB7C8689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1770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sz="1200" b="1" dirty="0"/>
          </a:p>
          <a:p>
            <a:endParaRPr lang="it-IT" baseline="0" dirty="0"/>
          </a:p>
          <a:p>
            <a:endParaRPr lang="it-IT" b="1" strike="sngStrike" baseline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38C23-D719-459B-B931-AF3EB7C86895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49797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baseline="0" dirty="0"/>
          </a:p>
          <a:p>
            <a:endParaRPr lang="it-IT" baseline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38C23-D719-459B-B931-AF3EB7C86895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72109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sz="1200" b="1" i="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it-IT" baseline="0" dirty="0"/>
          </a:p>
          <a:p>
            <a:endParaRPr lang="it-IT" baseline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38C23-D719-459B-B931-AF3EB7C86895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01038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baseline="0" dirty="0"/>
          </a:p>
          <a:p>
            <a:endParaRPr lang="it-IT" baseline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38C23-D719-459B-B931-AF3EB7C86895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01038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baseline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38C23-D719-459B-B931-AF3EB7C86895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01038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baseline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38C23-D719-459B-B931-AF3EB7C86895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01038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baseline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38C23-D719-459B-B931-AF3EB7C86895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01038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38C23-D719-459B-B931-AF3EB7C86895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4396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baseline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38C23-D719-459B-B931-AF3EB7C86895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0103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baseline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38C23-D719-459B-B931-AF3EB7C86895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0103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baseline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38C23-D719-459B-B931-AF3EB7C86895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01038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baseline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38C23-D719-459B-B931-AF3EB7C86895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01038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hangingPunct="0"/>
            <a:endParaRPr lang="it-IT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38C23-D719-459B-B931-AF3EB7C86895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01038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fontAlgn="base"/>
            <a:endParaRPr lang="it-IT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38C23-D719-459B-B931-AF3EB7C86895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01038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baseline="0" dirty="0"/>
          </a:p>
          <a:p>
            <a:endParaRPr lang="it-IT" baseline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38C23-D719-459B-B931-AF3EB7C86895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01038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baseline="0" dirty="0"/>
          </a:p>
          <a:p>
            <a:endParaRPr lang="it-IT" baseline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38C23-D719-459B-B931-AF3EB7C86895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0103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6624736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l">
              <a:defRPr sz="4000" b="1" cap="none" spc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82550" indent="0" algn="just">
              <a:buFont typeface="Arial" pitchFamily="34" charset="0"/>
              <a:buNone/>
              <a:defRPr sz="2800">
                <a:solidFill>
                  <a:schemeClr val="tx1"/>
                </a:solidFill>
              </a:defRPr>
            </a:lvl1pPr>
            <a:lvl2pPr algn="just">
              <a:buNone/>
              <a:defRPr sz="2800"/>
            </a:lvl2pPr>
            <a:lvl3pPr algn="just">
              <a:buNone/>
              <a:defRPr sz="2800"/>
            </a:lvl3pPr>
            <a:lvl4pPr algn="just">
              <a:buNone/>
              <a:defRPr sz="2800"/>
            </a:lvl4pPr>
            <a:lvl5pPr algn="just">
              <a:buNone/>
              <a:defRPr sz="2800"/>
            </a:lvl5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18/05/2022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18/05/2022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18/05/2022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64807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18/05/2022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 descr="logo-at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164288" y="260648"/>
            <a:ext cx="1571844" cy="11907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Docenti </a:t>
            </a:r>
            <a:r>
              <a:rPr lang="it-IT" dirty="0" err="1"/>
              <a:t>neoimmessi</a:t>
            </a:r>
            <a:r>
              <a:rPr lang="it-IT" dirty="0"/>
              <a:t> 2021-2022</a:t>
            </a:r>
          </a:p>
        </p:txBody>
      </p:sp>
      <p:sp>
        <p:nvSpPr>
          <p:cNvPr id="7" name="Titolo 3"/>
          <p:cNvSpPr txBox="1">
            <a:spLocks/>
          </p:cNvSpPr>
          <p:nvPr/>
        </p:nvSpPr>
        <p:spPr>
          <a:xfrm>
            <a:off x="539552" y="5166320"/>
            <a:ext cx="66247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Adempimenti finali</a:t>
            </a:r>
          </a:p>
        </p:txBody>
      </p:sp>
      <p:sp>
        <p:nvSpPr>
          <p:cNvPr id="6" name="Titolo 3"/>
          <p:cNvSpPr txBox="1">
            <a:spLocks/>
          </p:cNvSpPr>
          <p:nvPr/>
        </p:nvSpPr>
        <p:spPr>
          <a:xfrm>
            <a:off x="539552" y="4662264"/>
            <a:ext cx="66247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0" u="none" strike="noStrike" kern="1200" cap="none" spc="0" normalizeH="0" baseline="0" noProof="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Picture 4" descr="C:\Users\Simo\Dropbox\APPUNTI VANESSA\- UFF\UST 2015-2016\AREE AS 15-16\NEOIMMESSI - 2019 - 2020\- INCONTRI\- Plenaria di apertura 10 - 12 dicembre\Word Art (1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2084394"/>
            <a:ext cx="4968552" cy="249673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>
          <a:xfrm>
            <a:off x="467544" y="-27384"/>
            <a:ext cx="6624736" cy="1143000"/>
          </a:xfrm>
        </p:spPr>
        <p:txBody>
          <a:bodyPr/>
          <a:lstStyle/>
          <a:p>
            <a:r>
              <a:rPr lang="it-IT" dirty="0"/>
              <a:t>Piattaforma INDIRE</a:t>
            </a:r>
          </a:p>
        </p:txBody>
      </p:sp>
      <p:sp>
        <p:nvSpPr>
          <p:cNvPr id="11" name="Segnaposto contenuto 2"/>
          <p:cNvSpPr>
            <a:spLocks noGrp="1"/>
          </p:cNvSpPr>
          <p:nvPr>
            <p:ph idx="1"/>
          </p:nvPr>
        </p:nvSpPr>
        <p:spPr>
          <a:xfrm>
            <a:off x="457200" y="2204864"/>
            <a:ext cx="8507288" cy="374441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endParaRPr lang="it-IT" sz="2300" dirty="0"/>
          </a:p>
          <a:p>
            <a:pPr>
              <a:lnSpc>
                <a:spcPct val="150000"/>
              </a:lnSpc>
              <a:spcAft>
                <a:spcPts val="1200"/>
              </a:spcAft>
            </a:pPr>
            <a:endParaRPr lang="it-IT" sz="2300" dirty="0"/>
          </a:p>
        </p:txBody>
      </p:sp>
      <p:sp>
        <p:nvSpPr>
          <p:cNvPr id="6" name="Titolo 9"/>
          <p:cNvSpPr txBox="1">
            <a:spLocks/>
          </p:cNvSpPr>
          <p:nvPr/>
        </p:nvSpPr>
        <p:spPr>
          <a:xfrm>
            <a:off x="1115616" y="629816"/>
            <a:ext cx="42484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1" i="0" u="none" strike="noStrike" kern="1200" cap="none" spc="0" normalizeH="0" baseline="0" noProof="0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Dossier finale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0F13B3FD-21AA-497C-B9D2-C2DF09E59D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056" y="1844824"/>
            <a:ext cx="7899936" cy="42484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04236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>
          <a:xfrm>
            <a:off x="467544" y="-27384"/>
            <a:ext cx="6624736" cy="1143000"/>
          </a:xfrm>
        </p:spPr>
        <p:txBody>
          <a:bodyPr/>
          <a:lstStyle/>
          <a:p>
            <a:r>
              <a:rPr lang="it-IT" dirty="0"/>
              <a:t>Piattaforma INDIRE</a:t>
            </a:r>
          </a:p>
        </p:txBody>
      </p:sp>
      <p:sp>
        <p:nvSpPr>
          <p:cNvPr id="11" name="Segnaposto contenuto 2"/>
          <p:cNvSpPr>
            <a:spLocks noGrp="1"/>
          </p:cNvSpPr>
          <p:nvPr>
            <p:ph idx="1"/>
          </p:nvPr>
        </p:nvSpPr>
        <p:spPr>
          <a:xfrm>
            <a:off x="457200" y="1628800"/>
            <a:ext cx="8507288" cy="475252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it-IT" sz="2300" dirty="0"/>
              <a:t>Oltre al Dossier finale bisogna scaricare la documentazione obbligatoria da allegare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endParaRPr lang="it-IT" sz="23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endParaRPr lang="it-IT" sz="23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endParaRPr lang="it-IT" sz="2300" dirty="0"/>
          </a:p>
          <a:p>
            <a:pPr>
              <a:lnSpc>
                <a:spcPct val="150000"/>
              </a:lnSpc>
              <a:spcAft>
                <a:spcPts val="1200"/>
              </a:spcAft>
            </a:pPr>
            <a:endParaRPr lang="it-IT" sz="2300" dirty="0"/>
          </a:p>
        </p:txBody>
      </p:sp>
      <p:sp>
        <p:nvSpPr>
          <p:cNvPr id="6" name="Titolo 9"/>
          <p:cNvSpPr txBox="1">
            <a:spLocks/>
          </p:cNvSpPr>
          <p:nvPr/>
        </p:nvSpPr>
        <p:spPr>
          <a:xfrm>
            <a:off x="1115616" y="629816"/>
            <a:ext cx="42484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1" i="0" u="none" strike="noStrike" kern="1200" cap="none" spc="0" normalizeH="0" baseline="0" noProof="0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Dossier finale</a:t>
            </a:r>
          </a:p>
        </p:txBody>
      </p:sp>
      <p:sp>
        <p:nvSpPr>
          <p:cNvPr id="14" name="Ovale 13"/>
          <p:cNvSpPr/>
          <p:nvPr/>
        </p:nvSpPr>
        <p:spPr>
          <a:xfrm>
            <a:off x="323528" y="1916832"/>
            <a:ext cx="180000" cy="1800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Rettangolo 21"/>
          <p:cNvSpPr/>
          <p:nvPr/>
        </p:nvSpPr>
        <p:spPr>
          <a:xfrm>
            <a:off x="8252792" y="3437384"/>
            <a:ext cx="14401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863D81B2-F895-4DD7-8F29-856A7BCA616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2988"/>
          <a:stretch/>
        </p:blipFill>
        <p:spPr>
          <a:xfrm>
            <a:off x="157758" y="3179575"/>
            <a:ext cx="8446690" cy="19056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4" name="Connettore 2 3">
            <a:extLst>
              <a:ext uri="{FF2B5EF4-FFF2-40B4-BE49-F238E27FC236}">
                <a16:creationId xmlns:a16="http://schemas.microsoft.com/office/drawing/2014/main" id="{D4FA1652-3C0E-43FC-B294-CBF547364474}"/>
              </a:ext>
            </a:extLst>
          </p:cNvPr>
          <p:cNvCxnSpPr/>
          <p:nvPr/>
        </p:nvCxnSpPr>
        <p:spPr>
          <a:xfrm flipH="1">
            <a:off x="3203848" y="3933056"/>
            <a:ext cx="1368152" cy="0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F5F66DD5-B5F3-4708-BCC6-AE382CCC87EA}"/>
              </a:ext>
            </a:extLst>
          </p:cNvPr>
          <p:cNvCxnSpPr/>
          <p:nvPr/>
        </p:nvCxnSpPr>
        <p:spPr>
          <a:xfrm flipH="1">
            <a:off x="3203848" y="4221088"/>
            <a:ext cx="1368152" cy="0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>
          <a:xfrm>
            <a:off x="467544" y="-27384"/>
            <a:ext cx="6624736" cy="1143000"/>
          </a:xfrm>
        </p:spPr>
        <p:txBody>
          <a:bodyPr/>
          <a:lstStyle/>
          <a:p>
            <a:r>
              <a:rPr lang="it-IT" dirty="0"/>
              <a:t>Piattaforma INDIRE</a:t>
            </a:r>
          </a:p>
        </p:txBody>
      </p:sp>
      <p:sp>
        <p:nvSpPr>
          <p:cNvPr id="11" name="Segnaposto contenuto 2"/>
          <p:cNvSpPr>
            <a:spLocks noGrp="1"/>
          </p:cNvSpPr>
          <p:nvPr>
            <p:ph idx="1"/>
          </p:nvPr>
        </p:nvSpPr>
        <p:spPr>
          <a:xfrm>
            <a:off x="457200" y="2204864"/>
            <a:ext cx="8507288" cy="230425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it-IT" sz="2300" dirty="0"/>
              <a:t>Il tutor può scaricare l’</a:t>
            </a:r>
            <a:r>
              <a:rPr lang="it-IT" sz="2300" b="1" dirty="0"/>
              <a:t>attestato</a:t>
            </a:r>
            <a:r>
              <a:rPr lang="it-IT" sz="2300" dirty="0"/>
              <a:t> che certifica la sua attività per ogni docente che gli è stato assegnato ma </a:t>
            </a:r>
            <a:r>
              <a:rPr lang="it-IT" sz="2300" b="1" dirty="0"/>
              <a:t>solo dopo l’invio definitivo del questionario online sull’attività di tutoring.</a:t>
            </a:r>
            <a:endParaRPr lang="it-IT" sz="2300" b="1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endParaRPr lang="it-IT" sz="23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endParaRPr lang="it-IT" sz="2300" dirty="0"/>
          </a:p>
          <a:p>
            <a:pPr>
              <a:lnSpc>
                <a:spcPct val="150000"/>
              </a:lnSpc>
              <a:spcAft>
                <a:spcPts val="1200"/>
              </a:spcAft>
            </a:pPr>
            <a:endParaRPr lang="it-IT" sz="2300" dirty="0"/>
          </a:p>
        </p:txBody>
      </p:sp>
      <p:sp>
        <p:nvSpPr>
          <p:cNvPr id="6" name="Titolo 9"/>
          <p:cNvSpPr txBox="1">
            <a:spLocks/>
          </p:cNvSpPr>
          <p:nvPr/>
        </p:nvSpPr>
        <p:spPr>
          <a:xfrm>
            <a:off x="1115616" y="629816"/>
            <a:ext cx="42484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1" i="0" u="none" strike="noStrike" kern="1200" cap="none" spc="0" normalizeH="0" baseline="0" noProof="0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Tutor</a:t>
            </a:r>
          </a:p>
        </p:txBody>
      </p:sp>
      <p:sp>
        <p:nvSpPr>
          <p:cNvPr id="22" name="Rettangolo 21"/>
          <p:cNvSpPr/>
          <p:nvPr/>
        </p:nvSpPr>
        <p:spPr>
          <a:xfrm>
            <a:off x="8252792" y="3437384"/>
            <a:ext cx="14401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/>
          <p:cNvSpPr/>
          <p:nvPr/>
        </p:nvSpPr>
        <p:spPr>
          <a:xfrm>
            <a:off x="323528" y="2420888"/>
            <a:ext cx="180000" cy="1800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683568" y="2348880"/>
            <a:ext cx="8424936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000">
              <a:spcAft>
                <a:spcPts val="600"/>
              </a:spcAft>
              <a:buFont typeface="Wingdings" pitchFamily="2" charset="2"/>
              <a:buChar char="Ø"/>
            </a:pPr>
            <a:r>
              <a:rPr lang="it-IT" b="1" i="1" dirty="0"/>
              <a:t>trasmette al Comitato</a:t>
            </a:r>
            <a:r>
              <a:rPr lang="it-IT" dirty="0"/>
              <a:t>, almeno cinque giorni prima della data fissata per il colloquio del docente neoassunto, la documentazione contenuta nel </a:t>
            </a:r>
            <a:r>
              <a:rPr lang="it-IT" b="1" dirty="0"/>
              <a:t>portfolio professionale</a:t>
            </a:r>
            <a:r>
              <a:rPr lang="it-IT" dirty="0"/>
              <a:t>;</a:t>
            </a:r>
          </a:p>
          <a:p>
            <a:pPr indent="360000">
              <a:spcAft>
                <a:spcPts val="600"/>
              </a:spcAft>
              <a:buFont typeface="Wingdings" pitchFamily="2" charset="2"/>
              <a:buChar char="Ø"/>
            </a:pPr>
            <a:r>
              <a:rPr lang="it-IT" b="1" i="1" dirty="0"/>
              <a:t>convoca il Comitato </a:t>
            </a:r>
            <a:r>
              <a:rPr lang="it-IT" dirty="0"/>
              <a:t>“… per procedere all’espressione del parere sul superamento del periodo di formazione e di prova” </a:t>
            </a:r>
            <a:r>
              <a:rPr lang="it-IT" sz="1600" i="1" dirty="0"/>
              <a:t>(D.M. 850/15 art 13 c.1);</a:t>
            </a:r>
            <a:endParaRPr lang="it-IT" dirty="0"/>
          </a:p>
          <a:p>
            <a:pPr indent="360000">
              <a:spcAft>
                <a:spcPts val="600"/>
              </a:spcAft>
              <a:buFont typeface="Wingdings" pitchFamily="2" charset="2"/>
              <a:buChar char="Ø"/>
            </a:pPr>
            <a:r>
              <a:rPr lang="it-IT" b="1" dirty="0"/>
              <a:t>presenta</a:t>
            </a:r>
            <a:r>
              <a:rPr lang="it-IT" dirty="0"/>
              <a:t> altresì </a:t>
            </a:r>
            <a:r>
              <a:rPr lang="it-IT" b="1" i="1" dirty="0"/>
              <a:t>una relazione </a:t>
            </a:r>
            <a:r>
              <a:rPr lang="it-IT" dirty="0"/>
              <a:t>per ogni docente neoassunto comprensiva della documentazione delle attività di formazione, delle forme di tutoring, e di ogni altro elemento informativo o evidenza utile all’espressione del parere </a:t>
            </a:r>
            <a:r>
              <a:rPr lang="it-IT" sz="1600" i="1" dirty="0"/>
              <a:t>(D.M. 850/15 art 13 c.3);</a:t>
            </a:r>
            <a:endParaRPr lang="it-IT" dirty="0"/>
          </a:p>
          <a:p>
            <a:pPr indent="360000">
              <a:spcAft>
                <a:spcPts val="600"/>
              </a:spcAft>
              <a:buFont typeface="Wingdings" pitchFamily="2" charset="2"/>
              <a:buChar char="Ø"/>
            </a:pPr>
            <a:r>
              <a:rPr lang="it-IT" b="1" i="1" dirty="0"/>
              <a:t>procede alla valutazione del docente </a:t>
            </a:r>
            <a:r>
              <a:rPr lang="it-IT" dirty="0"/>
              <a:t>sulla base dell’istruttoria compiuta, considerando quanto disposto agli articoli 4 e 5 del decreto n.850 e tenendo conto del parere del Comitato, quest’ultimo non vincolante e dal quale può discostarsene con atto motivato  </a:t>
            </a:r>
            <a:r>
              <a:rPr lang="it-IT" sz="1600" i="1" dirty="0"/>
              <a:t>(D.M. 850/15 art 13 c.4)</a:t>
            </a:r>
            <a:r>
              <a:rPr lang="it-IT" i="1" dirty="0"/>
              <a:t>;</a:t>
            </a:r>
            <a:endParaRPr lang="it-IT" dirty="0"/>
          </a:p>
          <a:p>
            <a:pPr indent="360000">
              <a:spcAft>
                <a:spcPts val="600"/>
              </a:spcAft>
              <a:buFont typeface="Wingdings" pitchFamily="2" charset="2"/>
              <a:buChar char="Ø"/>
            </a:pPr>
            <a:r>
              <a:rPr lang="it-IT" b="1" i="1" dirty="0"/>
              <a:t>Emette e comunica al docente neoassunto il provvedimento di conferma in ruolo</a:t>
            </a:r>
            <a:r>
              <a:rPr lang="it-IT" dirty="0"/>
              <a:t>, entro il 31 agosto dell’anno scolastico di riferimento.</a:t>
            </a:r>
          </a:p>
        </p:txBody>
      </p:sp>
      <p:sp>
        <p:nvSpPr>
          <p:cNvPr id="10" name="Titolo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Adempimenti finali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467544" y="1268760"/>
            <a:ext cx="828092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Il </a:t>
            </a:r>
            <a:r>
              <a:rPr lang="it-IT" sz="2000" b="1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dirigente scolastico</a:t>
            </a:r>
            <a:r>
              <a:rPr lang="it-IT" dirty="0"/>
              <a:t>, nel periodo intercorrente tra il termine delle attività didattiche,  compresi gli esami di qualifica e di Stato,  e la conclusione dell’anno scolastico:</a:t>
            </a:r>
          </a:p>
          <a:p>
            <a:endParaRPr lang="it-IT" dirty="0"/>
          </a:p>
        </p:txBody>
      </p:sp>
      <p:sp>
        <p:nvSpPr>
          <p:cNvPr id="14" name="Ovale 13"/>
          <p:cNvSpPr/>
          <p:nvPr/>
        </p:nvSpPr>
        <p:spPr>
          <a:xfrm>
            <a:off x="251520" y="1412776"/>
            <a:ext cx="180000" cy="1800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683568" y="2816929"/>
            <a:ext cx="8424936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000">
              <a:spcAft>
                <a:spcPts val="600"/>
              </a:spcAft>
              <a:buFont typeface="Wingdings" pitchFamily="2" charset="2"/>
              <a:buChar char="Ø"/>
            </a:pPr>
            <a:r>
              <a:rPr lang="it-IT" b="1" i="1" dirty="0"/>
              <a:t>consegna</a:t>
            </a:r>
            <a:r>
              <a:rPr lang="it-IT" i="1" dirty="0"/>
              <a:t> </a:t>
            </a:r>
            <a:r>
              <a:rPr lang="it-IT" dirty="0"/>
              <a:t>al dirigente scolastico tutta la documentazione contenuta nel </a:t>
            </a:r>
            <a:r>
              <a:rPr lang="it-IT" b="1" i="1" dirty="0"/>
              <a:t>portfolio</a:t>
            </a:r>
            <a:r>
              <a:rPr lang="it-IT" i="1" dirty="0"/>
              <a:t> </a:t>
            </a:r>
            <a:r>
              <a:rPr lang="it-IT" dirty="0"/>
              <a:t>professionale;</a:t>
            </a:r>
          </a:p>
          <a:p>
            <a:pPr indent="360000">
              <a:spcAft>
                <a:spcPts val="600"/>
              </a:spcAft>
              <a:buFont typeface="Wingdings" pitchFamily="2" charset="2"/>
              <a:buChar char="Ø"/>
            </a:pPr>
            <a:r>
              <a:rPr lang="it-IT" b="1" i="1" dirty="0"/>
              <a:t>sostiene</a:t>
            </a:r>
            <a:r>
              <a:rPr lang="it-IT" dirty="0"/>
              <a:t>, innanzi al Comitato, un </a:t>
            </a:r>
            <a:r>
              <a:rPr lang="it-IT" b="1" i="1" dirty="0"/>
              <a:t>colloquio</a:t>
            </a:r>
            <a:r>
              <a:rPr lang="it-IT" i="1" dirty="0"/>
              <a:t> </a:t>
            </a:r>
            <a:r>
              <a:rPr lang="it-IT" dirty="0"/>
              <a:t>che prende avvio dalla presentazione delle attività di insegnamento e formazione compiute;</a:t>
            </a:r>
          </a:p>
          <a:p>
            <a:pPr indent="360000">
              <a:spcAft>
                <a:spcPts val="600"/>
              </a:spcAft>
              <a:buFont typeface="Wingdings" pitchFamily="2" charset="2"/>
              <a:buChar char="Ø"/>
            </a:pPr>
            <a:r>
              <a:rPr lang="it-IT" dirty="0"/>
              <a:t>Consegna documentazione firmata dal tutor ed eventuale relazione, secondo accordi e/o richiesta del dirigente, sull’ osservazione del </a:t>
            </a:r>
            <a:r>
              <a:rPr lang="it-IT" b="1" i="1" dirty="0"/>
              <a:t>peer to peer</a:t>
            </a:r>
            <a:r>
              <a:rPr lang="it-IT" sz="1600" b="1" i="1" dirty="0"/>
              <a:t> </a:t>
            </a:r>
            <a:r>
              <a:rPr lang="it-IT" sz="1600" dirty="0"/>
              <a:t>(D.M. 850/15 art 9 c.2)</a:t>
            </a:r>
            <a:r>
              <a:rPr lang="it-IT" dirty="0"/>
              <a:t>;</a:t>
            </a:r>
          </a:p>
        </p:txBody>
      </p:sp>
      <p:sp>
        <p:nvSpPr>
          <p:cNvPr id="10" name="Titolo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Adempimenti finali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467544" y="1857598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dirty="0"/>
              <a:t>Il </a:t>
            </a:r>
            <a:r>
              <a:rPr lang="it-IT" sz="2000" b="1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docente neoassunto </a:t>
            </a:r>
            <a:r>
              <a:rPr lang="it-IT" dirty="0"/>
              <a:t>al termine dell’anno di formazione e di prova, dopo aver quindi espletato la fase del peer to peer, la formazione a livello territoriale e quella online sulla piattaforma Indire:</a:t>
            </a:r>
          </a:p>
        </p:txBody>
      </p:sp>
      <p:sp>
        <p:nvSpPr>
          <p:cNvPr id="6" name="Ovale 5"/>
          <p:cNvSpPr/>
          <p:nvPr/>
        </p:nvSpPr>
        <p:spPr>
          <a:xfrm>
            <a:off x="251520" y="1988840"/>
            <a:ext cx="180000" cy="1800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467544" y="5145286"/>
            <a:ext cx="8280920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dirty="0"/>
              <a:t>Il  </a:t>
            </a:r>
            <a:r>
              <a:rPr lang="it-IT" sz="2000" b="1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docente tutor </a:t>
            </a:r>
            <a:r>
              <a:rPr lang="it-IT" dirty="0"/>
              <a:t>presenta al Comitato “… le risultanze emergenti dall’istruttoria compiuta in merito alle attività di formazione, delle forme di tutoring, e di ogni altro elemento informativo o evidenza utile all’espressione del parere.”</a:t>
            </a:r>
          </a:p>
          <a:p>
            <a:pPr indent="360000">
              <a:spcAft>
                <a:spcPts val="600"/>
              </a:spcAft>
            </a:pPr>
            <a:r>
              <a:rPr lang="it-IT" dirty="0"/>
              <a:t> </a:t>
            </a:r>
            <a:r>
              <a:rPr lang="it-IT" sz="1600" dirty="0"/>
              <a:t>(D.M. 850/15 art 13 c.3)</a:t>
            </a:r>
            <a:endParaRPr lang="it-IT" dirty="0"/>
          </a:p>
        </p:txBody>
      </p:sp>
      <p:sp>
        <p:nvSpPr>
          <p:cNvPr id="12" name="Ovale 11"/>
          <p:cNvSpPr/>
          <p:nvPr/>
        </p:nvSpPr>
        <p:spPr>
          <a:xfrm>
            <a:off x="251520" y="5276528"/>
            <a:ext cx="180000" cy="1800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683568" y="2728952"/>
            <a:ext cx="8424936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000">
              <a:spcAft>
                <a:spcPts val="600"/>
              </a:spcAft>
              <a:buFont typeface="Wingdings" pitchFamily="2" charset="2"/>
              <a:buChar char="Ø"/>
            </a:pPr>
            <a:r>
              <a:rPr lang="it-IT" dirty="0"/>
              <a:t>prepara i lavori dell’organo prendendo visione preliminarmente di tutta la documentazione contenuta nel portfolio professionale del docente neoassunto;</a:t>
            </a:r>
          </a:p>
          <a:p>
            <a:pPr indent="360000">
              <a:spcAft>
                <a:spcPts val="600"/>
              </a:spcAft>
              <a:buFont typeface="Wingdings" pitchFamily="2" charset="2"/>
              <a:buChar char="Ø"/>
            </a:pPr>
            <a:r>
              <a:rPr lang="it-IT" dirty="0"/>
              <a:t>ascolta il colloquio del docente neoassunto;</a:t>
            </a:r>
          </a:p>
          <a:p>
            <a:pPr indent="360000">
              <a:spcAft>
                <a:spcPts val="600"/>
              </a:spcAft>
              <a:buFont typeface="Wingdings" pitchFamily="2" charset="2"/>
              <a:buChar char="Ø"/>
            </a:pPr>
            <a:r>
              <a:rPr lang="it-IT" dirty="0"/>
              <a:t>ascolta l’istruttoria del tutor;</a:t>
            </a:r>
          </a:p>
          <a:p>
            <a:pPr indent="360000">
              <a:spcAft>
                <a:spcPts val="600"/>
              </a:spcAft>
              <a:buFont typeface="Wingdings" pitchFamily="2" charset="2"/>
              <a:buChar char="Ø"/>
            </a:pPr>
            <a:r>
              <a:rPr lang="it-IT" dirty="0"/>
              <a:t>si riunisce per l’espressione del parere.</a:t>
            </a:r>
          </a:p>
        </p:txBody>
      </p:sp>
      <p:sp>
        <p:nvSpPr>
          <p:cNvPr id="10" name="Titolo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Adempimenti finali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467544" y="1769621"/>
            <a:ext cx="828092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dirty="0"/>
              <a:t>Il </a:t>
            </a:r>
            <a:r>
              <a:rPr lang="it-IT" sz="2000" b="1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comitato di valutazione </a:t>
            </a:r>
            <a:r>
              <a:rPr lang="it-IT" dirty="0"/>
              <a:t>dei docenti istituito ai sensi del comma 129 dell’art.1 della Legge 107 del 2015 , integrato dal docente cui sono affidate le funzioni di tutor:</a:t>
            </a:r>
          </a:p>
        </p:txBody>
      </p:sp>
      <p:sp>
        <p:nvSpPr>
          <p:cNvPr id="6" name="Ovale 5"/>
          <p:cNvSpPr/>
          <p:nvPr/>
        </p:nvSpPr>
        <p:spPr>
          <a:xfrm>
            <a:off x="251520" y="1900863"/>
            <a:ext cx="180000" cy="1800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10" descr="scala-pulita.jpg"/>
          <p:cNvPicPr>
            <a:picLocks noChangeAspect="1"/>
          </p:cNvPicPr>
          <p:nvPr/>
        </p:nvPicPr>
        <p:blipFill>
          <a:blip r:embed="rId3" cstate="print"/>
          <a:srcRect r="6282"/>
          <a:stretch>
            <a:fillRect/>
          </a:stretch>
        </p:blipFill>
        <p:spPr>
          <a:xfrm>
            <a:off x="35496" y="3789040"/>
            <a:ext cx="2160240" cy="1981200"/>
          </a:xfrm>
          <a:prstGeom prst="rect">
            <a:avLst/>
          </a:prstGeom>
        </p:spPr>
      </p:pic>
      <p:sp>
        <p:nvSpPr>
          <p:cNvPr id="10" name="Rettangolo arrotondato 9"/>
          <p:cNvSpPr/>
          <p:nvPr/>
        </p:nvSpPr>
        <p:spPr>
          <a:xfrm>
            <a:off x="18220" y="5805264"/>
            <a:ext cx="9125780" cy="72008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838200" y="2132856"/>
            <a:ext cx="7772400" cy="24507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b="1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Grazie per l’attenzione</a:t>
            </a:r>
          </a:p>
          <a:p>
            <a:r>
              <a:rPr lang="it-IT" sz="4000" b="1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2411760" y="5765194"/>
            <a:ext cx="6408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000" b="1" dirty="0">
                <a:solidFill>
                  <a:srgbClr val="336699"/>
                </a:solidFill>
                <a:latin typeface="Gabriola" panose="04040605051002020D02" pitchFamily="82" charset="0"/>
              </a:rPr>
              <a:t>Dott.ssa Debora Lonardi</a:t>
            </a:r>
          </a:p>
        </p:txBody>
      </p:sp>
    </p:spTree>
    <p:extLst>
      <p:ext uri="{BB962C8B-B14F-4D97-AF65-F5344CB8AC3E}">
        <p14:creationId xmlns:p14="http://schemas.microsoft.com/office/powerpoint/2010/main" val="3423580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4283968" y="2420888"/>
            <a:ext cx="5040560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000">
              <a:spcAft>
                <a:spcPts val="600"/>
              </a:spcAft>
              <a:buFont typeface="Wingdings" pitchFamily="2" charset="2"/>
              <a:buChar char=""/>
            </a:pPr>
            <a:r>
              <a:rPr lang="it-IT" dirty="0"/>
              <a:t>180  giorni di servizio -120 di attività didattiche</a:t>
            </a:r>
          </a:p>
          <a:p>
            <a:pPr indent="360000">
              <a:spcAft>
                <a:spcPts val="600"/>
              </a:spcAft>
              <a:buFont typeface="Wingdings" pitchFamily="2" charset="2"/>
              <a:buChar char=""/>
            </a:pPr>
            <a:r>
              <a:rPr lang="it-IT" dirty="0"/>
              <a:t>Iscrizione in piattaforma INDIRE</a:t>
            </a:r>
          </a:p>
          <a:p>
            <a:pPr indent="360000">
              <a:spcAft>
                <a:spcPts val="600"/>
              </a:spcAft>
              <a:buFont typeface="Wingdings" pitchFamily="2" charset="2"/>
              <a:buChar char=""/>
            </a:pPr>
            <a:r>
              <a:rPr lang="it-IT" dirty="0"/>
              <a:t>Incontro propedeutico</a:t>
            </a:r>
          </a:p>
          <a:p>
            <a:pPr indent="360000">
              <a:spcAft>
                <a:spcPts val="600"/>
              </a:spcAft>
              <a:buFont typeface="Wingdings" pitchFamily="2" charset="2"/>
              <a:buChar char=""/>
            </a:pPr>
            <a:r>
              <a:rPr lang="it-IT" dirty="0"/>
              <a:t> Curriculum formativo </a:t>
            </a:r>
          </a:p>
          <a:p>
            <a:pPr indent="360000">
              <a:spcAft>
                <a:spcPts val="600"/>
              </a:spcAft>
              <a:buFont typeface="Wingdings" pitchFamily="2" charset="2"/>
              <a:buChar char=""/>
            </a:pPr>
            <a:r>
              <a:rPr lang="it-IT" dirty="0"/>
              <a:t>Bilancio iniziale delle competenze</a:t>
            </a:r>
          </a:p>
          <a:p>
            <a:pPr indent="360000">
              <a:spcAft>
                <a:spcPts val="600"/>
              </a:spcAft>
              <a:buFont typeface="Wingdings" pitchFamily="2" charset="2"/>
              <a:buChar char=""/>
            </a:pPr>
            <a:r>
              <a:rPr lang="it-IT" dirty="0"/>
              <a:t>Patto per lo sviluppo professionale</a:t>
            </a:r>
          </a:p>
          <a:p>
            <a:pPr indent="360000">
              <a:spcAft>
                <a:spcPts val="600"/>
              </a:spcAft>
              <a:buFont typeface="Wingdings" pitchFamily="2" charset="2"/>
              <a:buChar char=""/>
            </a:pPr>
            <a:r>
              <a:rPr lang="it-IT" dirty="0"/>
              <a:t>Laboratori formativi</a:t>
            </a:r>
          </a:p>
          <a:p>
            <a:pPr indent="360000">
              <a:spcAft>
                <a:spcPts val="600"/>
              </a:spcAft>
              <a:buFont typeface="Wingdings" pitchFamily="2" charset="2"/>
              <a:buChar char=""/>
            </a:pPr>
            <a:r>
              <a:rPr lang="it-IT" dirty="0"/>
              <a:t>Peer to peer e attività didattica</a:t>
            </a:r>
          </a:p>
          <a:p>
            <a:pPr indent="360000">
              <a:spcAft>
                <a:spcPts val="600"/>
              </a:spcAft>
              <a:buFont typeface="Wingdings" pitchFamily="2" charset="2"/>
              <a:buChar char=""/>
            </a:pPr>
            <a:r>
              <a:rPr lang="it-IT" dirty="0"/>
              <a:t>Formazione online e portfolio professionale</a:t>
            </a:r>
          </a:p>
          <a:p>
            <a:pPr indent="360000">
              <a:spcAft>
                <a:spcPts val="600"/>
              </a:spcAft>
              <a:buFont typeface="Wingdings" pitchFamily="2" charset="2"/>
              <a:buChar char=""/>
            </a:pPr>
            <a:r>
              <a:rPr lang="it-IT" dirty="0"/>
              <a:t>Incontro  di  restituzione</a:t>
            </a:r>
          </a:p>
          <a:p>
            <a:pPr indent="360000">
              <a:spcAft>
                <a:spcPts val="600"/>
              </a:spcAft>
              <a:buFont typeface="Wingdings" pitchFamily="2" charset="2"/>
              <a:buChar char="q"/>
            </a:pPr>
            <a:r>
              <a:rPr lang="it-IT" dirty="0"/>
              <a:t>Bilancio finale  e Bisogni formativi futuri</a:t>
            </a:r>
          </a:p>
          <a:p>
            <a:pPr indent="360000">
              <a:spcAft>
                <a:spcPts val="600"/>
              </a:spcAft>
              <a:buFont typeface="Wingdings" pitchFamily="2" charset="2"/>
              <a:buChar char="q"/>
            </a:pPr>
            <a:r>
              <a:rPr lang="it-IT" dirty="0"/>
              <a:t>Colloquio davanti al </a:t>
            </a:r>
            <a:r>
              <a:rPr lang="it-IT" dirty="0" err="1"/>
              <a:t>CDV</a:t>
            </a:r>
            <a:endParaRPr lang="it-IT" dirty="0"/>
          </a:p>
        </p:txBody>
      </p:sp>
      <p:sp>
        <p:nvSpPr>
          <p:cNvPr id="10" name="Titolo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Percorso</a:t>
            </a:r>
          </a:p>
        </p:txBody>
      </p:sp>
      <p:sp>
        <p:nvSpPr>
          <p:cNvPr id="11" name="Parentesi graffa aperta 10"/>
          <p:cNvSpPr/>
          <p:nvPr/>
        </p:nvSpPr>
        <p:spPr>
          <a:xfrm flipH="1">
            <a:off x="8532440" y="5877272"/>
            <a:ext cx="504056" cy="864096"/>
          </a:xfrm>
          <a:prstGeom prst="leftBrac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7" y="1412776"/>
            <a:ext cx="3960441" cy="3204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Certificazione 18 ore in presenza</a:t>
            </a:r>
          </a:p>
        </p:txBody>
      </p:sp>
      <p:sp>
        <p:nvSpPr>
          <p:cNvPr id="11" name="Segnaposto contenuto 2"/>
          <p:cNvSpPr>
            <a:spLocks noGrp="1"/>
          </p:cNvSpPr>
          <p:nvPr>
            <p:ph idx="1"/>
          </p:nvPr>
        </p:nvSpPr>
        <p:spPr>
          <a:xfrm>
            <a:off x="457200" y="1628801"/>
            <a:ext cx="8507288" cy="194421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it-IT" sz="2300" dirty="0"/>
              <a:t>L’ISIS Newton e Ufficio Scolastico che hanno organizzato la formazione per i docenti neoimmessi provvederanno ad inviare, direttamente ai Dirigenti Scolastici delle scuole di servizio,  la certificazione relativa alle 18 ore in presenza.(12 Formazione + 6 ore Plenarie)</a:t>
            </a:r>
          </a:p>
          <a:p>
            <a:endParaRPr lang="it-IT" sz="2300" dirty="0"/>
          </a:p>
        </p:txBody>
      </p:sp>
      <p:pic>
        <p:nvPicPr>
          <p:cNvPr id="1026" name="Picture 2" descr="C:\Users\Simo\Dropbox\APPUNTI VANESSA\- UFF\UST 2015-2016\AREE AS 15-16\NEOIMMESSI - 2017 - 2018\- PLENARIA - TUTOR  - CHIUSURA\PLENARIA DI CHIUSURA 22 maggio 2018\img-mai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944" y="3789040"/>
            <a:ext cx="2362200" cy="1933575"/>
          </a:xfrm>
          <a:prstGeom prst="rect">
            <a:avLst/>
          </a:prstGeom>
          <a:noFill/>
        </p:spPr>
      </p:pic>
      <p:sp>
        <p:nvSpPr>
          <p:cNvPr id="6" name="Rettangolo 5"/>
          <p:cNvSpPr/>
          <p:nvPr/>
        </p:nvSpPr>
        <p:spPr>
          <a:xfrm>
            <a:off x="5220072" y="4891618"/>
            <a:ext cx="2219817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DS scuole neoimmessi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Certificazione DS (12 ore)</a:t>
            </a:r>
          </a:p>
        </p:txBody>
      </p:sp>
      <p:sp>
        <p:nvSpPr>
          <p:cNvPr id="11" name="Segnaposto contenuto 2"/>
          <p:cNvSpPr>
            <a:spLocks noGrp="1"/>
          </p:cNvSpPr>
          <p:nvPr>
            <p:ph idx="1"/>
          </p:nvPr>
        </p:nvSpPr>
        <p:spPr>
          <a:xfrm>
            <a:off x="529208" y="1628801"/>
            <a:ext cx="8507288" cy="1944216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it-IT" sz="2300" dirty="0"/>
              <a:t>Il Dirigente Scolastico del docente neoimmesso attesterà: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it-IT" sz="2300" dirty="0"/>
              <a:t>180 giorni di servizio e dei relativi 120 giorni di attività didattica</a:t>
            </a:r>
          </a:p>
          <a:p>
            <a:r>
              <a:rPr lang="it-IT" sz="2400" dirty="0"/>
              <a:t>attività di peer-to-peer  (12 ore)</a:t>
            </a:r>
          </a:p>
          <a:p>
            <a:endParaRPr lang="it-IT" sz="2400" dirty="0"/>
          </a:p>
          <a:p>
            <a:pPr>
              <a:lnSpc>
                <a:spcPct val="150000"/>
              </a:lnSpc>
              <a:spcAft>
                <a:spcPts val="1200"/>
              </a:spcAft>
            </a:pPr>
            <a:endParaRPr lang="it-IT" sz="2300" dirty="0"/>
          </a:p>
        </p:txBody>
      </p:sp>
      <p:sp>
        <p:nvSpPr>
          <p:cNvPr id="7" name="Ovale 6"/>
          <p:cNvSpPr/>
          <p:nvPr/>
        </p:nvSpPr>
        <p:spPr>
          <a:xfrm>
            <a:off x="323528" y="3212976"/>
            <a:ext cx="180000" cy="1800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323528" y="2600928"/>
            <a:ext cx="180000" cy="1800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Certificazione ore on </a:t>
            </a:r>
            <a:r>
              <a:rPr lang="it-IT" dirty="0" err="1"/>
              <a:t>line</a:t>
            </a:r>
            <a:r>
              <a:rPr lang="it-IT" dirty="0"/>
              <a:t> </a:t>
            </a:r>
            <a:br>
              <a:rPr lang="it-IT" dirty="0"/>
            </a:br>
            <a:r>
              <a:rPr lang="it-IT" dirty="0"/>
              <a:t>(20 ore)</a:t>
            </a:r>
          </a:p>
        </p:txBody>
      </p:sp>
      <p:sp>
        <p:nvSpPr>
          <p:cNvPr id="11" name="Segnaposto contenuto 2"/>
          <p:cNvSpPr>
            <a:spLocks noGrp="1"/>
          </p:cNvSpPr>
          <p:nvPr>
            <p:ph idx="1"/>
          </p:nvPr>
        </p:nvSpPr>
        <p:spPr>
          <a:xfrm>
            <a:off x="457200" y="1628800"/>
            <a:ext cx="8507288" cy="3456384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it-IT" sz="2300" dirty="0"/>
              <a:t>E’ previsto un  attestato per l'attività svolta su Indire</a:t>
            </a:r>
            <a:r>
              <a:rPr lang="it-IT" sz="2300" b="1" dirty="0"/>
              <a:t>?  NO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it-IT" sz="2300" dirty="0"/>
              <a:t>Il sistema non prevede </a:t>
            </a:r>
            <a:r>
              <a:rPr lang="it-IT" sz="2300" b="1" dirty="0"/>
              <a:t>alcun attestato </a:t>
            </a:r>
            <a:r>
              <a:rPr lang="it-IT" sz="2300" dirty="0"/>
              <a:t>per il docente neoassunto.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it-IT" sz="2300" dirty="0"/>
              <a:t> Sarà il </a:t>
            </a:r>
            <a:r>
              <a:rPr lang="it-IT" sz="2300" b="1" dirty="0"/>
              <a:t>dossier finale</a:t>
            </a:r>
            <a:r>
              <a:rPr lang="it-IT" sz="2300" dirty="0"/>
              <a:t>, la documentazione presentata al Comitato di valutazione per la discussione finale </a:t>
            </a:r>
            <a:r>
              <a:rPr lang="it-IT" sz="2000" dirty="0"/>
              <a:t>(bilancio iniziale, bilancio finale, curriculum formativo, allegati alle attività didattiche, bisogni formativi futuri), </a:t>
            </a:r>
            <a:r>
              <a:rPr lang="it-IT" sz="2300" dirty="0"/>
              <a:t>a certificare il lavoro svolto dal docente nell'ambiente online.</a:t>
            </a:r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80722BAE-BF0F-455E-ABF0-275754BC195B}"/>
              </a:ext>
            </a:extLst>
          </p:cNvPr>
          <p:cNvSpPr/>
          <p:nvPr/>
        </p:nvSpPr>
        <p:spPr>
          <a:xfrm>
            <a:off x="323528" y="2672936"/>
            <a:ext cx="180000" cy="1800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id="{EFDA8DDA-30A6-4372-8950-FCD7E0B209AD}"/>
              </a:ext>
            </a:extLst>
          </p:cNvPr>
          <p:cNvSpPr/>
          <p:nvPr/>
        </p:nvSpPr>
        <p:spPr>
          <a:xfrm>
            <a:off x="323528" y="3321008"/>
            <a:ext cx="180000" cy="1800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>
          <a:xfrm>
            <a:off x="467544" y="413792"/>
            <a:ext cx="6624736" cy="1143000"/>
          </a:xfrm>
        </p:spPr>
        <p:txBody>
          <a:bodyPr/>
          <a:lstStyle/>
          <a:p>
            <a:r>
              <a:rPr lang="it-IT" dirty="0"/>
              <a:t>Comitato di valutazione. Quando?</a:t>
            </a:r>
          </a:p>
        </p:txBody>
      </p:sp>
      <p:sp>
        <p:nvSpPr>
          <p:cNvPr id="11" name="Segnaposto contenuto 2"/>
          <p:cNvSpPr>
            <a:spLocks noGrp="1"/>
          </p:cNvSpPr>
          <p:nvPr>
            <p:ph idx="1"/>
          </p:nvPr>
        </p:nvSpPr>
        <p:spPr>
          <a:xfrm>
            <a:off x="457200" y="2060848"/>
            <a:ext cx="8507288" cy="3312368"/>
          </a:xfrm>
        </p:spPr>
        <p:txBody>
          <a:bodyPr>
            <a:normAutofit/>
          </a:bodyPr>
          <a:lstStyle/>
          <a:p>
            <a:pPr lvl="0" algn="l">
              <a:lnSpc>
                <a:spcPct val="150000"/>
              </a:lnSpc>
              <a:spcAft>
                <a:spcPts val="1200"/>
              </a:spcAft>
            </a:pPr>
            <a:r>
              <a:rPr lang="it-IT" sz="2000" dirty="0"/>
              <a:t>“</a:t>
            </a:r>
            <a:r>
              <a:rPr lang="it-IT" sz="2000" i="1" dirty="0"/>
              <a:t>Al termine dell’anno di formazione e prova, </a:t>
            </a:r>
            <a:r>
              <a:rPr lang="it-IT" sz="2000" b="1" i="1" dirty="0"/>
              <a:t>nel periodo intercorrente tra il termine delle attività didattiche</a:t>
            </a:r>
            <a:r>
              <a:rPr lang="it-IT" sz="2000" i="1" dirty="0"/>
              <a:t> - compresi gli esami di qualifica e di Stato - </a:t>
            </a:r>
            <a:r>
              <a:rPr lang="it-IT" sz="2000" b="1" i="1" dirty="0"/>
              <a:t>e la conclusione dell’anno scolastico</a:t>
            </a:r>
            <a:r>
              <a:rPr lang="it-IT" sz="2000" i="1" dirty="0"/>
              <a:t>, il Comitato è convocato dal dirigente scolastico per procedere all’espressione del parere sul superamento del periodo di formazione e di prova.”  </a:t>
            </a:r>
          </a:p>
          <a:p>
            <a:pPr lvl="0" algn="l">
              <a:lnSpc>
                <a:spcPct val="150000"/>
              </a:lnSpc>
              <a:spcAft>
                <a:spcPts val="1200"/>
              </a:spcAft>
            </a:pPr>
            <a:r>
              <a:rPr lang="it-IT" sz="14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sz="1400" i="1" dirty="0"/>
              <a:t>(D.M. 850/15 art 13- Procedure per la valutazione del periodo di formazione e di prova, c.1)</a:t>
            </a:r>
          </a:p>
          <a:p>
            <a:pPr lvl="0" algn="l">
              <a:lnSpc>
                <a:spcPct val="150000"/>
              </a:lnSpc>
              <a:spcAft>
                <a:spcPts val="1200"/>
              </a:spcAft>
            </a:pPr>
            <a:endParaRPr lang="it-IT" sz="1400" i="1" dirty="0"/>
          </a:p>
          <a:p>
            <a:endParaRPr lang="it-IT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Piattaforma INDIRE</a:t>
            </a:r>
          </a:p>
        </p:txBody>
      </p:sp>
      <p:sp>
        <p:nvSpPr>
          <p:cNvPr id="11" name="Segnaposto contenuto 2"/>
          <p:cNvSpPr>
            <a:spLocks noGrp="1"/>
          </p:cNvSpPr>
          <p:nvPr>
            <p:ph idx="1"/>
          </p:nvPr>
        </p:nvSpPr>
        <p:spPr>
          <a:xfrm>
            <a:off x="457200" y="1628800"/>
            <a:ext cx="8507288" cy="45365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it-IT" sz="2300" dirty="0"/>
              <a:t>Fino a quando rimarrà aperta la piattaforma INDIRE? Entro quando bisogna concludere tutte le attività previste online?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it-IT" sz="2300" dirty="0"/>
              <a:t>L'ambiente online resterà a disposizione dei docenti fino alla fine del mese di </a:t>
            </a:r>
            <a:r>
              <a:rPr lang="it-IT" sz="2300" b="1" dirty="0"/>
              <a:t>settembre 2021</a:t>
            </a:r>
            <a:r>
              <a:rPr lang="it-IT" sz="2300" dirty="0"/>
              <a:t>.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it-IT" sz="2300" dirty="0"/>
              <a:t>Le attività devono essere concluse coerentemente con la data fissata per l’incontro dei docenti neoassunti con il </a:t>
            </a:r>
            <a:r>
              <a:rPr lang="it-IT" sz="2300" b="1" dirty="0"/>
              <a:t>comitato di valutazione</a:t>
            </a:r>
            <a:r>
              <a:rPr lang="it-IT" sz="2300" dirty="0"/>
              <a:t>.   </a:t>
            </a:r>
            <a:r>
              <a:rPr lang="it-IT" sz="2300" b="1" dirty="0"/>
              <a:t>È compito delle singole scuole programmare tale incontro.</a:t>
            </a:r>
          </a:p>
        </p:txBody>
      </p:sp>
      <p:sp>
        <p:nvSpPr>
          <p:cNvPr id="4" name="Ovale 3"/>
          <p:cNvSpPr/>
          <p:nvPr/>
        </p:nvSpPr>
        <p:spPr>
          <a:xfrm>
            <a:off x="323528" y="3212976"/>
            <a:ext cx="180000" cy="1800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Ovale 4"/>
          <p:cNvSpPr/>
          <p:nvPr/>
        </p:nvSpPr>
        <p:spPr>
          <a:xfrm>
            <a:off x="323528" y="4473136"/>
            <a:ext cx="180000" cy="1800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>
          <a:xfrm>
            <a:off x="467544" y="-27384"/>
            <a:ext cx="6624736" cy="1143000"/>
          </a:xfrm>
        </p:spPr>
        <p:txBody>
          <a:bodyPr/>
          <a:lstStyle/>
          <a:p>
            <a:r>
              <a:rPr lang="it-IT" dirty="0"/>
              <a:t>Piattaforma INDIRE</a:t>
            </a:r>
          </a:p>
        </p:txBody>
      </p:sp>
      <p:sp>
        <p:nvSpPr>
          <p:cNvPr id="11" name="Segnaposto contenuto 2"/>
          <p:cNvSpPr>
            <a:spLocks noGrp="1"/>
          </p:cNvSpPr>
          <p:nvPr>
            <p:ph idx="1"/>
          </p:nvPr>
        </p:nvSpPr>
        <p:spPr>
          <a:xfrm>
            <a:off x="457200" y="1628800"/>
            <a:ext cx="8507288" cy="475252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it-IT" sz="2300" dirty="0"/>
              <a:t>Per scaricare il Dossier finale dovrete aver: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it-IT" sz="2300" dirty="0"/>
              <a:t>inviato in versione definitiva tutti i documenti del PORTFOLIO cioè: </a:t>
            </a:r>
          </a:p>
          <a:p>
            <a:pPr marL="368300" indent="-285750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it-IT" sz="1600" dirty="0">
                <a:latin typeface="Abadi" panose="020B0604020202020204" pitchFamily="34" charset="0"/>
              </a:rPr>
              <a:t>Inserito nel curriculum formativo almeno un'esperienza, </a:t>
            </a:r>
          </a:p>
          <a:p>
            <a:pPr marL="368300" indent="-285750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it-IT" sz="1600" dirty="0">
                <a:latin typeface="Abadi" panose="020B0604020202020204" pitchFamily="34" charset="0"/>
              </a:rPr>
              <a:t>Inoltrato il Bilancio iniziale delle competenze,</a:t>
            </a:r>
          </a:p>
          <a:p>
            <a:pPr marL="368300" indent="-285750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it-IT" sz="1600" dirty="0">
                <a:latin typeface="Abadi" panose="020B0604020202020204" pitchFamily="34" charset="0"/>
              </a:rPr>
              <a:t> Inserito tutte le sezioni dell'Attività Didattica, </a:t>
            </a:r>
          </a:p>
          <a:p>
            <a:pPr marL="368300" indent="-285750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it-IT" sz="1600" dirty="0">
                <a:latin typeface="Abadi" panose="020B0604020202020204" pitchFamily="34" charset="0"/>
              </a:rPr>
              <a:t>Inoltrato il Bilancio finale delle competenze e Bisogni formativi futuri)</a:t>
            </a:r>
          </a:p>
          <a:p>
            <a:pPr marL="368300" indent="-285750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it-IT" sz="1600" dirty="0">
                <a:latin typeface="Abadi" panose="020B0604020202020204" pitchFamily="34" charset="0"/>
              </a:rPr>
              <a:t>inoltrato definitivamente il questionario</a:t>
            </a:r>
          </a:p>
        </p:txBody>
      </p:sp>
      <p:sp>
        <p:nvSpPr>
          <p:cNvPr id="6" name="Titolo 9"/>
          <p:cNvSpPr txBox="1">
            <a:spLocks/>
          </p:cNvSpPr>
          <p:nvPr/>
        </p:nvSpPr>
        <p:spPr>
          <a:xfrm>
            <a:off x="1115616" y="629816"/>
            <a:ext cx="42484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1" i="0" u="none" strike="noStrike" kern="1200" cap="none" spc="0" normalizeH="0" baseline="0" noProof="0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Dossier finale</a:t>
            </a: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/>
          <a:srcRect l="13028" r="33451"/>
          <a:stretch>
            <a:fillRect/>
          </a:stretch>
        </p:blipFill>
        <p:spPr bwMode="auto">
          <a:xfrm>
            <a:off x="5652120" y="5771728"/>
            <a:ext cx="2880320" cy="609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>
          <a:xfrm>
            <a:off x="467544" y="-27384"/>
            <a:ext cx="6624736" cy="1143000"/>
          </a:xfrm>
        </p:spPr>
        <p:txBody>
          <a:bodyPr/>
          <a:lstStyle/>
          <a:p>
            <a:r>
              <a:rPr lang="it-IT" dirty="0"/>
              <a:t>Piattaforma INDIRE</a:t>
            </a:r>
          </a:p>
        </p:txBody>
      </p:sp>
      <p:sp>
        <p:nvSpPr>
          <p:cNvPr id="11" name="Segnaposto contenuto 2"/>
          <p:cNvSpPr>
            <a:spLocks noGrp="1"/>
          </p:cNvSpPr>
          <p:nvPr>
            <p:ph idx="1"/>
          </p:nvPr>
        </p:nvSpPr>
        <p:spPr>
          <a:xfrm>
            <a:off x="457200" y="2204864"/>
            <a:ext cx="8507288" cy="374441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it-IT" sz="2300" dirty="0"/>
              <a:t>Prima di scaricare il “Dossier finale” tutti i documenti elencati devono risultare completati ed essere in verde.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endParaRPr lang="it-IT" sz="2300" dirty="0"/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it-IT" sz="2000" dirty="0">
                <a:solidFill>
                  <a:srgbClr val="00B050"/>
                </a:solidFill>
              </a:rPr>
              <a:t>	già completate (in verde)                     </a:t>
            </a:r>
            <a:r>
              <a:rPr lang="it-IT" sz="2000" dirty="0">
                <a:solidFill>
                  <a:schemeClr val="accent6">
                    <a:lumMod val="75000"/>
                  </a:schemeClr>
                </a:solidFill>
              </a:rPr>
              <a:t>da completare (in rosso)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endParaRPr lang="it-IT" sz="2300" dirty="0"/>
          </a:p>
          <a:p>
            <a:pPr>
              <a:lnSpc>
                <a:spcPct val="150000"/>
              </a:lnSpc>
              <a:spcAft>
                <a:spcPts val="1200"/>
              </a:spcAft>
            </a:pPr>
            <a:endParaRPr lang="it-IT" sz="2300" dirty="0"/>
          </a:p>
        </p:txBody>
      </p:sp>
      <p:sp>
        <p:nvSpPr>
          <p:cNvPr id="6" name="Titolo 9"/>
          <p:cNvSpPr txBox="1">
            <a:spLocks/>
          </p:cNvSpPr>
          <p:nvPr/>
        </p:nvSpPr>
        <p:spPr>
          <a:xfrm>
            <a:off x="1115616" y="629816"/>
            <a:ext cx="42484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1" i="0" u="none" strike="noStrike" kern="1200" cap="none" spc="0" normalizeH="0" baseline="0" noProof="0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Dossier finale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 r="18271" b="2453"/>
          <a:stretch>
            <a:fillRect/>
          </a:stretch>
        </p:blipFill>
        <p:spPr bwMode="auto">
          <a:xfrm>
            <a:off x="4183154" y="4293096"/>
            <a:ext cx="460854" cy="460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32729" y="4293096"/>
            <a:ext cx="426720" cy="472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Connettore 1 15"/>
          <p:cNvCxnSpPr/>
          <p:nvPr/>
        </p:nvCxnSpPr>
        <p:spPr>
          <a:xfrm>
            <a:off x="5220072" y="4293096"/>
            <a:ext cx="2952328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1 18"/>
          <p:cNvCxnSpPr/>
          <p:nvPr/>
        </p:nvCxnSpPr>
        <p:spPr>
          <a:xfrm flipV="1">
            <a:off x="5220072" y="4221088"/>
            <a:ext cx="2952328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alassi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8151</TotalTime>
  <Words>986</Words>
  <Application>Microsoft Office PowerPoint</Application>
  <PresentationFormat>Presentazione su schermo (4:3)</PresentationFormat>
  <Paragraphs>99</Paragraphs>
  <Slides>16</Slides>
  <Notes>16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  <vt:variant>
        <vt:lpstr>Presentazioni personalizzate</vt:lpstr>
      </vt:variant>
      <vt:variant>
        <vt:i4>1</vt:i4>
      </vt:variant>
    </vt:vector>
  </HeadingPairs>
  <TitlesOfParts>
    <vt:vector size="23" baseType="lpstr">
      <vt:lpstr>Abadi</vt:lpstr>
      <vt:lpstr>Arial</vt:lpstr>
      <vt:lpstr>Calibri</vt:lpstr>
      <vt:lpstr>Gabriola</vt:lpstr>
      <vt:lpstr>Wingdings</vt:lpstr>
      <vt:lpstr>Tema di Office</vt:lpstr>
      <vt:lpstr>Docenti neoimmessi 2021-2022</vt:lpstr>
      <vt:lpstr>Percorso</vt:lpstr>
      <vt:lpstr>Certificazione 18 ore in presenza</vt:lpstr>
      <vt:lpstr>Certificazione DS (12 ore)</vt:lpstr>
      <vt:lpstr>Certificazione ore on line  (20 ore)</vt:lpstr>
      <vt:lpstr>Comitato di valutazione. Quando?</vt:lpstr>
      <vt:lpstr>Piattaforma INDIRE</vt:lpstr>
      <vt:lpstr>Piattaforma INDIRE</vt:lpstr>
      <vt:lpstr>Piattaforma INDIRE</vt:lpstr>
      <vt:lpstr>Piattaforma INDIRE</vt:lpstr>
      <vt:lpstr>Piattaforma INDIRE</vt:lpstr>
      <vt:lpstr>Piattaforma INDIRE</vt:lpstr>
      <vt:lpstr>Adempimenti finali</vt:lpstr>
      <vt:lpstr>Adempimenti finali</vt:lpstr>
      <vt:lpstr>Adempimenti finali</vt:lpstr>
      <vt:lpstr>Presentazione standard di PowerPoint</vt:lpstr>
      <vt:lpstr>Presentazione personalizzata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Docenti neoimmessi 2015-2016 – Incontro informativo</dc:title>
  <dc:creator>Simonetta</dc:creator>
  <cp:lastModifiedBy>Amministratore UST Varese</cp:lastModifiedBy>
  <cp:revision>1005</cp:revision>
  <dcterms:modified xsi:type="dcterms:W3CDTF">2022-05-18T06:23:42Z</dcterms:modified>
</cp:coreProperties>
</file>