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60" r:id="rId2"/>
    <p:sldId id="331" r:id="rId3"/>
    <p:sldId id="309" r:id="rId4"/>
    <p:sldId id="318" r:id="rId5"/>
    <p:sldId id="368" r:id="rId6"/>
    <p:sldId id="367" r:id="rId7"/>
    <p:sldId id="366" r:id="rId8"/>
    <p:sldId id="341" r:id="rId9"/>
  </p:sldIdLst>
  <p:sldSz cx="9144000" cy="6858000" type="screen4x3"/>
  <p:notesSz cx="9144000" cy="6858000"/>
  <p:custShowLst>
    <p:custShow name="Presentazione personalizzata 1" id="0">
      <p:sldLst>
        <p:sld r:id="rId2"/>
      </p:sldLst>
    </p:custShow>
  </p:custShow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FC1"/>
    <a:srgbClr val="66FF66"/>
    <a:srgbClr val="33CC33"/>
    <a:srgbClr val="16BA1A"/>
    <a:srgbClr val="336699"/>
    <a:srgbClr val="A3B7A8"/>
    <a:srgbClr val="D22824"/>
    <a:srgbClr val="4CB4A0"/>
    <a:srgbClr val="E12815"/>
    <a:srgbClr val="C02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85" autoAdjust="0"/>
    <p:restoredTop sz="93883" autoAdjust="0"/>
  </p:normalViewPr>
  <p:slideViewPr>
    <p:cSldViewPr>
      <p:cViewPr varScale="1">
        <p:scale>
          <a:sx n="72" d="100"/>
          <a:sy n="72" d="100"/>
        </p:scale>
        <p:origin x="10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76"/>
    </p:cViewPr>
  </p:sorterViewPr>
  <p:notesViewPr>
    <p:cSldViewPr>
      <p:cViewPr>
        <p:scale>
          <a:sx n="89" d="100"/>
          <a:sy n="89" d="100"/>
        </p:scale>
        <p:origin x="3200" y="79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D3B99-7BDE-4081-A9B6-38B9FD935AFE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46B43-A785-493F-B15F-2D0FB3CD2D3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58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0F241-C3CC-413A-89A1-6533707E1AE7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38C23-D719-459B-B931-AF3EB7C8689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7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b="1" i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91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80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kern="1200" baseline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623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b="1" i="1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8C23-D719-459B-B931-AF3EB7C86895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91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624736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l">
              <a:defRPr sz="4000" b="1" cap="none" spc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82550" indent="0" algn="just">
              <a:buFont typeface="Arial" pitchFamily="34" charset="0"/>
              <a:buNone/>
              <a:defRPr sz="2800">
                <a:solidFill>
                  <a:schemeClr val="tx1"/>
                </a:solidFill>
              </a:defRPr>
            </a:lvl1pPr>
            <a:lvl2pPr algn="just">
              <a:buNone/>
              <a:defRPr sz="2800"/>
            </a:lvl2pPr>
            <a:lvl3pPr algn="just">
              <a:buNone/>
              <a:defRPr sz="2800"/>
            </a:lvl3pPr>
            <a:lvl4pPr algn="just">
              <a:buNone/>
              <a:defRPr sz="2800"/>
            </a:lvl4pPr>
            <a:lvl5pPr algn="just">
              <a:buNone/>
              <a:defRPr sz="2800"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64807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18/05/2022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 descr="logo-at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164288" y="260648"/>
            <a:ext cx="1571844" cy="11907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DSbu3V5cREvQ2Znbg9u_qrfzQOYw_O3_p-vtXC3_uQQ/ed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ebora.lonardi@posta.istruzione.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927373"/>
            <a:ext cx="8229600" cy="4381947"/>
          </a:xfrm>
        </p:spPr>
        <p:txBody>
          <a:bodyPr>
            <a:normAutofit/>
          </a:bodyPr>
          <a:lstStyle/>
          <a:p>
            <a:r>
              <a:rPr lang="it-IT" sz="24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Livello provinciale</a:t>
            </a:r>
          </a:p>
          <a:p>
            <a:endParaRPr lang="it-IT" sz="2400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619944" y="269032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kumimoji="0" lang="it-IT" sz="40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67544" y="116632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40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Valutazione del percorso</a:t>
            </a:r>
          </a:p>
        </p:txBody>
      </p:sp>
      <p:sp>
        <p:nvSpPr>
          <p:cNvPr id="13" name="Ovale 12"/>
          <p:cNvSpPr/>
          <p:nvPr/>
        </p:nvSpPr>
        <p:spPr>
          <a:xfrm>
            <a:off x="359552" y="2060848"/>
            <a:ext cx="180000" cy="1800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custumer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581128"/>
            <a:ext cx="3057128" cy="2017704"/>
          </a:xfrm>
          <a:prstGeom prst="rect">
            <a:avLst/>
          </a:prstGeom>
        </p:spPr>
      </p:pic>
      <p:pic>
        <p:nvPicPr>
          <p:cNvPr id="10" name="Picture 4" descr="C:\Users\Simo\Dropbox\APPUNTI VANESSA\- UFF\UST 2015-2016\AREE AS 15-16\NEOIMMESSI - 2019 - 2020\- INCONTRI\- Plenaria di apertura 10 - 12 dicembre\Word Art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204864"/>
            <a:ext cx="3888432" cy="19539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Percorso dell’anno di  formazione e prova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177804"/>
            <a:ext cx="8229600" cy="4525963"/>
          </a:xfrm>
        </p:spPr>
        <p:txBody>
          <a:bodyPr vert="horz" lIns="91440" tIns="45720" rIns="91440" bIns="45720" rtlCol="0">
            <a:normAutofit/>
          </a:bodyPr>
          <a:lstStyle/>
          <a:p>
            <a:pPr marL="539750" indent="-457200">
              <a:spcAft>
                <a:spcPts val="600"/>
              </a:spcAft>
              <a:buFont typeface="+mj-lt"/>
              <a:buAutoNum type="arabicPeriod"/>
            </a:pPr>
            <a:r>
              <a:rPr lang="it-IT" sz="2400" dirty="0"/>
              <a:t>Rilevazione </a:t>
            </a:r>
            <a:r>
              <a:rPr lang="it-IT" sz="2400" dirty="0" err="1"/>
              <a:t>neoimmessi</a:t>
            </a:r>
            <a:r>
              <a:rPr lang="it-IT" sz="2400" dirty="0"/>
              <a:t> novembre 2020</a:t>
            </a:r>
          </a:p>
          <a:p>
            <a:pPr marL="539750" indent="-457200" algn="l">
              <a:spcAft>
                <a:spcPts val="600"/>
              </a:spcAft>
              <a:buFont typeface="+mj-lt"/>
              <a:buAutoNum type="arabicPeriod"/>
            </a:pPr>
            <a:r>
              <a:rPr lang="it-IT" sz="2400" dirty="0"/>
              <a:t>3 Incontri  Propedeutici  docenti neoassunti</a:t>
            </a:r>
            <a:br>
              <a:rPr lang="it-IT" sz="2400" dirty="0"/>
            </a:br>
            <a:r>
              <a:rPr lang="it-IT" sz="2400" dirty="0"/>
              <a:t>dicembre 2021</a:t>
            </a:r>
          </a:p>
          <a:p>
            <a:pPr marL="539750" indent="-457200" algn="l">
              <a:spcAft>
                <a:spcPts val="600"/>
              </a:spcAft>
              <a:buFont typeface="+mj-lt"/>
              <a:buAutoNum type="arabicPeriod"/>
            </a:pPr>
            <a:r>
              <a:rPr lang="it-IT" sz="2400" dirty="0"/>
              <a:t>1 Incontro  Propedeutico  Tutor</a:t>
            </a:r>
            <a:br>
              <a:rPr lang="it-IT" sz="2400" dirty="0"/>
            </a:br>
            <a:r>
              <a:rPr lang="it-IT" sz="2400" dirty="0"/>
              <a:t>dicembre 2021</a:t>
            </a:r>
          </a:p>
          <a:p>
            <a:pPr marL="539750" indent="-457200" algn="l">
              <a:spcAft>
                <a:spcPts val="600"/>
              </a:spcAft>
              <a:buFont typeface="+mj-lt"/>
              <a:buAutoNum type="arabicPeriod"/>
            </a:pPr>
            <a:r>
              <a:rPr lang="it-IT" sz="2400" dirty="0">
                <a:highlight>
                  <a:srgbClr val="C1FFC1"/>
                </a:highlight>
              </a:rPr>
              <a:t>Rilevazione bisogni formativi gennaio 2022 </a:t>
            </a:r>
          </a:p>
          <a:p>
            <a:pPr marL="539750" indent="-457200">
              <a:spcAft>
                <a:spcPts val="600"/>
              </a:spcAft>
              <a:buFont typeface="+mj-lt"/>
              <a:buAutoNum type="arabicPeriod"/>
            </a:pPr>
            <a:r>
              <a:rPr lang="it-IT" sz="2400" dirty="0">
                <a:highlight>
                  <a:srgbClr val="C1FFC1"/>
                </a:highlight>
              </a:rPr>
              <a:t>Calendario corsi febbraio 2022</a:t>
            </a:r>
          </a:p>
          <a:p>
            <a:pPr marL="539750" indent="-457200">
              <a:spcAft>
                <a:spcPts val="600"/>
              </a:spcAft>
              <a:buFont typeface="+mj-lt"/>
              <a:buAutoNum type="arabicPeriod"/>
            </a:pPr>
            <a:r>
              <a:rPr lang="it-IT" sz="2400" dirty="0"/>
              <a:t>Compilazione customer  </a:t>
            </a:r>
            <a:r>
              <a:rPr lang="it-IT" sz="2400" dirty="0" err="1"/>
              <a:t>satisfaction</a:t>
            </a:r>
            <a:r>
              <a:rPr lang="it-IT" sz="2400" dirty="0"/>
              <a:t> maggio 2022</a:t>
            </a:r>
          </a:p>
          <a:p>
            <a:pPr marL="539750" indent="-457200">
              <a:spcAft>
                <a:spcPts val="600"/>
              </a:spcAft>
              <a:buFont typeface="+mj-lt"/>
              <a:buAutoNum type="arabicPeriod"/>
            </a:pPr>
            <a:r>
              <a:rPr lang="it-IT" sz="2400" dirty="0"/>
              <a:t>3 Incontri di chiusura maggio 2021</a:t>
            </a:r>
          </a:p>
          <a:p>
            <a:pPr>
              <a:spcAft>
                <a:spcPts val="600"/>
              </a:spcAft>
            </a:pPr>
            <a:endParaRPr lang="it-IT" sz="2400" dirty="0"/>
          </a:p>
        </p:txBody>
      </p:sp>
      <p:sp>
        <p:nvSpPr>
          <p:cNvPr id="29698" name="AutoShape 2" descr="Coronavirus, tutte le informazioni e gli aggiornamenti sul Covi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477160" y="55780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0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Laboratori formativi 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51520" y="1259632"/>
            <a:ext cx="8892480" cy="482312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Sperimentazione di quest’anno</a:t>
            </a: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2550" algn="just">
              <a:spcBef>
                <a:spcPct val="20000"/>
              </a:spcBef>
              <a:defRPr/>
            </a:pPr>
            <a:r>
              <a:rPr lang="it-IT" sz="33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METODOLOGIE</a:t>
            </a:r>
            <a:endParaRPr kumimoji="0" lang="it-IT" sz="33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sz="280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AREA “STEM” – METODOLOGIA E BUONE PRATICHE DISCIPLINARI (per scuola  PRIMARIA E INFANZIA)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AREA “STEM” – METODOLOGIA E BUONE PRATICHE DISCIPLINARI (per scuole SECONDARIE di PRIMO e SECONDO GRADO)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AREA “UMANISTICA” - METODOLOGIA E BUONE PRATICHE DISCIPLINARI (per scuole SECONDARIE di PRIMO e SECONDO GRADO)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CONTRASTO AGLI ABUSI SULL’INFANZIA: Dal riconoscimento all’intervento (per scuole INFANZIA e PRIMARIA)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EDUCAZIONE CIVICA - METODOLOGIA E BUONE PRATICHE DISCIPLINARI (per scuole SECONDARIE di PRIMO e SECONDO GRADO)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EDUCAZIONE FISICA - METODOLOGIA E BUONE PRATICHE DISCIPLINARI (per scuole SECONDARIE di PRIMO e SECONDO GRADO)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EDUCAZIONE MUSICALE o ARTISTICA - METODOLOGIA E BUONE PRATICHE DISCIPLINARI (per scuole SECONDARIE)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PERCORSI PER LE COMPETENZE TRASVERSALI E L’ORIENTAMENTO (per scuole SECONDARIE di SECONDO GRADO)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SCUOLA INFANZIA E PRIMARIA - METODOLOGIA E BUONE PRATICHE DISCIPLINARI (per scuole INFANZIA e PRIMARIA)</a:t>
            </a:r>
          </a:p>
          <a:p>
            <a:pPr marL="311150" marR="0" lvl="0" indent="-228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t-IT" sz="280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SOSTEGNO E INCLUSIONE</a:t>
            </a: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it-IT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255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10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539750" indent="-45720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it-IT" sz="3300" b="1" dirty="0"/>
              <a:t>Corsi suddivisi anche per classi di concorso</a:t>
            </a:r>
          </a:p>
          <a:p>
            <a:pPr marL="539750" indent="-45720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it-IT" sz="3300" b="1" dirty="0"/>
              <a:t>Corsi di max 20 Corsisti</a:t>
            </a:r>
          </a:p>
          <a:p>
            <a:pPr marL="539750" indent="-457200" algn="just"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it-IT" sz="3300" b="1" dirty="0"/>
              <a:t>Corsi dedicati -ARTE </a:t>
            </a:r>
          </a:p>
          <a:p>
            <a:pPr marL="53975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Corsi dedicati -MUSICA</a:t>
            </a:r>
          </a:p>
          <a:p>
            <a:pPr marL="53975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it-IT" sz="3300" b="1" dirty="0"/>
              <a:t>Corsi dedicati -Educazione Fisica</a:t>
            </a:r>
          </a:p>
          <a:p>
            <a:pPr marL="53975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it-IT" sz="33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975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lang="it-IT" sz="3300" b="1" dirty="0"/>
          </a:p>
          <a:p>
            <a:pPr marL="82550"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6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37 FORMATORI         102 LABORATORI FORMATIVI</a:t>
            </a:r>
          </a:p>
        </p:txBody>
      </p:sp>
      <p:sp>
        <p:nvSpPr>
          <p:cNvPr id="33794" name="AutoShape 2" descr="Immagine correl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796" name="AutoShape 4" descr="Immagine correl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err="1"/>
              <a:t>Customer</a:t>
            </a:r>
            <a:r>
              <a:rPr lang="it-IT" dirty="0"/>
              <a:t> </a:t>
            </a:r>
            <a:r>
              <a:rPr lang="it-IT" dirty="0" err="1"/>
              <a:t>satisfaction</a:t>
            </a:r>
            <a:endParaRPr lang="it-IT" dirty="0"/>
          </a:p>
        </p:txBody>
      </p:sp>
      <p:sp>
        <p:nvSpPr>
          <p:cNvPr id="7" name="Titolo 3"/>
          <p:cNvSpPr txBox="1">
            <a:spLocks/>
          </p:cNvSpPr>
          <p:nvPr/>
        </p:nvSpPr>
        <p:spPr>
          <a:xfrm>
            <a:off x="467544" y="620688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40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9" name="Immagine 8" descr="custumer nume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2276872"/>
            <a:ext cx="3451845" cy="2800292"/>
          </a:xfrm>
          <a:prstGeom prst="rect">
            <a:avLst/>
          </a:prstGeom>
        </p:spPr>
      </p:pic>
      <p:sp>
        <p:nvSpPr>
          <p:cNvPr id="11" name="Titolo 4"/>
          <p:cNvSpPr txBox="1">
            <a:spLocks/>
          </p:cNvSpPr>
          <p:nvPr/>
        </p:nvSpPr>
        <p:spPr>
          <a:xfrm>
            <a:off x="2771800" y="1772816"/>
            <a:ext cx="410445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r>
              <a:rPr lang="it-IT" sz="28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Risposte  91 docenti</a:t>
            </a:r>
          </a:p>
          <a:p>
            <a:pPr lvl="0">
              <a:spcBef>
                <a:spcPct val="0"/>
              </a:spcBef>
            </a:pPr>
            <a:endParaRPr lang="it-IT" sz="28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it-IT" sz="28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it-IT" sz="28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olo 4"/>
          <p:cNvSpPr txBox="1">
            <a:spLocks/>
          </p:cNvSpPr>
          <p:nvPr/>
        </p:nvSpPr>
        <p:spPr>
          <a:xfrm>
            <a:off x="3671900" y="4869160"/>
            <a:ext cx="180020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spcBef>
                <a:spcPct val="0"/>
              </a:spcBef>
            </a:pPr>
            <a:endParaRPr lang="it-IT" sz="3600" b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lang="it-IT" sz="36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54,4 %</a:t>
            </a:r>
          </a:p>
          <a:p>
            <a:pPr lvl="0">
              <a:spcBef>
                <a:spcPct val="0"/>
              </a:spcBef>
            </a:pPr>
            <a:r>
              <a:rPr lang="it-IT" sz="3600" b="1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kumimoji="0" lang="it-IT" sz="3600" b="1" i="0" u="none" strike="noStrike" kern="1200" cap="none" spc="0" normalizeH="0" baseline="0" noProof="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1406D5-0459-4BAC-B3AC-7483E5B19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645752A-5EC0-43E2-8B49-AFEF1C3FCB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92" y="1600200"/>
            <a:ext cx="731961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9908B7-D983-44F5-8F2C-05998716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MODULO GOOGLE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BB232F-E5FE-41C3-B43C-C7B764A8F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>
              <a:hlinkClick r:id="rId2"/>
            </a:endParaRPr>
          </a:p>
          <a:p>
            <a:endParaRPr lang="it-IT" dirty="0">
              <a:hlinkClick r:id="rId2"/>
            </a:endParaRPr>
          </a:p>
          <a:p>
            <a:endParaRPr lang="it-IT" dirty="0">
              <a:hlinkClick r:id="rId2"/>
            </a:endParaRPr>
          </a:p>
          <a:p>
            <a:r>
              <a:rPr lang="it-IT" dirty="0">
                <a:hlinkClick r:id="rId2"/>
              </a:rPr>
              <a:t>https://docs.google.com/forms/d/1DSbu3V5cREvQ2Znbg9u_qrfzQOYw_O3_p-vtXC3_uQQ/edit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857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45D5ED-7FB6-4D87-85D1-2DE2CB855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85D321-E884-4BA4-874B-8EB168914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4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Entrambi i laboratori sono stati ricchi di spunti che ho usato durante quest’anno di prova ma sicuramente userò anche negli anni a venire</a:t>
            </a:r>
          </a:p>
          <a:p>
            <a:endParaRPr lang="it-IT" sz="1400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r>
              <a:rPr lang="it-IT" sz="14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Ho trovato molto utile seguire i corsi a distanza, soprattutto per motivi organizzativi, avvenendo, tale formazione, in concomitanza agli impegni lavorativi. La comunicazione con i formatori è stata sempre efficace, pertanto la modalità a distanza, secondo il mio punto di vista, non ha inficiato affatto la qualità del servizio offerto.</a:t>
            </a:r>
          </a:p>
          <a:p>
            <a:endParaRPr lang="it-IT" sz="1400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r>
              <a:rPr lang="it-IT" sz="1400" dirty="0">
                <a:solidFill>
                  <a:srgbClr val="202124"/>
                </a:solidFill>
                <a:latin typeface="Roboto" panose="02000000000000000000" pitchFamily="2" charset="0"/>
              </a:rPr>
              <a:t>Si sollecita qualche ora in più di corso per la condivisione delle esperienze maturate e le conoscenze teoriche acquisite con le colleghe </a:t>
            </a:r>
          </a:p>
          <a:p>
            <a:endParaRPr lang="it-IT" sz="1400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r>
              <a:rPr lang="it-IT" sz="1400" dirty="0">
                <a:solidFill>
                  <a:srgbClr val="202124"/>
                </a:solidFill>
                <a:latin typeface="Roboto" panose="02000000000000000000" pitchFamily="2" charset="0"/>
              </a:rPr>
              <a:t>Penso sia più utile anticipare l'inizio dei laboratori per aver la possibilità di poter applicare gli insegnamenti appresi nella propria classe.</a:t>
            </a:r>
          </a:p>
          <a:p>
            <a:endParaRPr lang="it-IT" sz="1400" dirty="0">
              <a:solidFill>
                <a:srgbClr val="202124"/>
              </a:solidFill>
              <a:latin typeface="Roboto" panose="02000000000000000000" pitchFamily="2" charset="0"/>
            </a:endParaRPr>
          </a:p>
          <a:p>
            <a:r>
              <a:rPr lang="it-IT" sz="1400" dirty="0">
                <a:solidFill>
                  <a:srgbClr val="202124"/>
                </a:solidFill>
                <a:latin typeface="Roboto" panose="02000000000000000000" pitchFamily="2" charset="0"/>
              </a:rPr>
              <a:t>Ritengo positiva la possibilità di seguire questi corsi con un numero contenuto di colleghi, costituisce una buona opportunità di confronto, se ben gestita.</a:t>
            </a:r>
          </a:p>
        </p:txBody>
      </p:sp>
    </p:spTree>
    <p:extLst>
      <p:ext uri="{BB962C8B-B14F-4D97-AF65-F5344CB8AC3E}">
        <p14:creationId xmlns:p14="http://schemas.microsoft.com/office/powerpoint/2010/main" val="1386731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003232" cy="4381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sz="2300" dirty="0"/>
              <a:t>Un invito a candidarvi per un intervento agli incontri di apertura del prossimo anno …. </a:t>
            </a: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it-IT" sz="2300" b="1" dirty="0">
                <a:solidFill>
                  <a:srgbClr val="336699"/>
                </a:solidFill>
                <a:hlinkClick r:id="rId3"/>
              </a:rPr>
              <a:t>Debora.lonardi@posta.istruzione.it</a:t>
            </a:r>
            <a:endParaRPr lang="it-IT" sz="2300" b="1" dirty="0">
              <a:solidFill>
                <a:srgbClr val="336699"/>
              </a:solidFill>
            </a:endParaRPr>
          </a:p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it-IT" sz="2300" b="1" dirty="0">
                <a:solidFill>
                  <a:srgbClr val="336699"/>
                </a:solidFill>
              </a:rPr>
              <a:t>GRAZIE</a:t>
            </a:r>
          </a:p>
        </p:txBody>
      </p:sp>
      <p:sp>
        <p:nvSpPr>
          <p:cNvPr id="13" name="Titolo 4"/>
          <p:cNvSpPr txBox="1">
            <a:spLocks/>
          </p:cNvSpPr>
          <p:nvPr/>
        </p:nvSpPr>
        <p:spPr>
          <a:xfrm>
            <a:off x="619944" y="269032"/>
            <a:ext cx="6624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Un invito per il prossimo anno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10249</TotalTime>
  <Words>467</Words>
  <Application>Microsoft Office PowerPoint</Application>
  <PresentationFormat>Presentazione su schermo (4:3)</PresentationFormat>
  <Paragraphs>68</Paragraphs>
  <Slides>8</Slides>
  <Notes>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  <vt:variant>
        <vt:lpstr>Presentazioni personalizzate</vt:lpstr>
      </vt:variant>
      <vt:variant>
        <vt:i4>1</vt:i4>
      </vt:variant>
    </vt:vector>
  </HeadingPairs>
  <TitlesOfParts>
    <vt:vector size="14" baseType="lpstr">
      <vt:lpstr>Arial</vt:lpstr>
      <vt:lpstr>Calibri</vt:lpstr>
      <vt:lpstr>Roboto</vt:lpstr>
      <vt:lpstr>Wingdings</vt:lpstr>
      <vt:lpstr>Tema di Office</vt:lpstr>
      <vt:lpstr>Presentazione standard di PowerPoint</vt:lpstr>
      <vt:lpstr>Percorso dell’anno di  formazione e prova</vt:lpstr>
      <vt:lpstr>Laboratori formativi </vt:lpstr>
      <vt:lpstr>Customer satisfaction</vt:lpstr>
      <vt:lpstr>Presentazione standard di PowerPoint</vt:lpstr>
      <vt:lpstr>MODULO GOOGLE</vt:lpstr>
      <vt:lpstr>Osservazioni</vt:lpstr>
      <vt:lpstr>Presentazione standard di PowerPoint</vt:lpstr>
      <vt:lpstr>Presentazione personalizzata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Docenti neoimmessi 2015-2016 – Incontro informativo</dc:title>
  <dc:creator>Simonetta</dc:creator>
  <cp:lastModifiedBy>Amministratore UST Varese</cp:lastModifiedBy>
  <cp:revision>1076</cp:revision>
  <dcterms:modified xsi:type="dcterms:W3CDTF">2022-05-18T12:38:29Z</dcterms:modified>
</cp:coreProperties>
</file>