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349" r:id="rId2"/>
    <p:sldId id="351" r:id="rId3"/>
    <p:sldId id="353" r:id="rId4"/>
    <p:sldId id="359" r:id="rId5"/>
    <p:sldId id="334" r:id="rId6"/>
    <p:sldId id="268" r:id="rId7"/>
    <p:sldId id="312" r:id="rId8"/>
    <p:sldId id="311" r:id="rId9"/>
    <p:sldId id="318" r:id="rId10"/>
    <p:sldId id="320" r:id="rId11"/>
    <p:sldId id="321" r:id="rId12"/>
    <p:sldId id="328" r:id="rId13"/>
    <p:sldId id="355" r:id="rId14"/>
    <p:sldId id="354" r:id="rId15"/>
    <p:sldId id="356" r:id="rId16"/>
    <p:sldId id="357" r:id="rId17"/>
    <p:sldId id="352" r:id="rId18"/>
    <p:sldId id="329" r:id="rId19"/>
  </p:sldIdLst>
  <p:sldSz cx="9144000" cy="6858000" type="screen4x3"/>
  <p:notesSz cx="9144000" cy="6858000"/>
  <p:custShowLst>
    <p:custShow name="Presentazione personalizzata 1" id="0">
      <p:sldLst>
        <p:sld r:id="rId7"/>
      </p:sldLst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B7A8"/>
    <a:srgbClr val="2D5A87"/>
    <a:srgbClr val="336699"/>
    <a:srgbClr val="D22824"/>
    <a:srgbClr val="4CB4A0"/>
    <a:srgbClr val="E12815"/>
    <a:srgbClr val="C02312"/>
    <a:srgbClr val="57A988"/>
    <a:srgbClr val="BC433A"/>
    <a:srgbClr val="3E75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85714" autoAdjust="0"/>
  </p:normalViewPr>
  <p:slideViewPr>
    <p:cSldViewPr>
      <p:cViewPr>
        <p:scale>
          <a:sx n="90" d="100"/>
          <a:sy n="90" d="100"/>
        </p:scale>
        <p:origin x="-1618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76"/>
    </p:cViewPr>
  </p:sorterViewPr>
  <p:notesViewPr>
    <p:cSldViewPr>
      <p:cViewPr>
        <p:scale>
          <a:sx n="89" d="100"/>
          <a:sy n="89" d="100"/>
        </p:scale>
        <p:origin x="-1158" y="-7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D3B99-7BDE-4081-A9B6-38B9FD935AFE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46B43-A785-493F-B15F-2D0FB3CD2D3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1858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0F241-C3CC-413A-89A1-6533707E1AE7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38C23-D719-459B-B931-AF3EB7C8689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217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9280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92807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64856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 smtClean="0">
              <a:sym typeface="Wingdings" pitchFamily="2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4856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4856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4856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562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24736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>
              <a:defRPr sz="4000" b="1" cap="none" spc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82550" indent="0" algn="just">
              <a:buFont typeface="Arial" pitchFamily="34" charset="0"/>
              <a:buNone/>
              <a:defRPr sz="2800">
                <a:solidFill>
                  <a:schemeClr val="tx1"/>
                </a:solidFill>
              </a:defRPr>
            </a:lvl1pPr>
            <a:lvl2pPr algn="just">
              <a:buNone/>
              <a:defRPr sz="2800"/>
            </a:lvl2pPr>
            <a:lvl3pPr algn="just">
              <a:buNone/>
              <a:defRPr sz="2800"/>
            </a:lvl3pPr>
            <a:lvl4pPr algn="just">
              <a:buNone/>
              <a:defRPr sz="2800"/>
            </a:lvl4pPr>
            <a:lvl5pPr algn="just">
              <a:buNone/>
              <a:defRPr sz="28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64807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 descr="logo-a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164288" y="260648"/>
            <a:ext cx="1571844" cy="11907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oleObject" Target="file:///C:\Users\Simo\Dropbox\APPUNTI%20VANESSA\-%20UFF\UST%202015-2016\AREE%20AS%2015-16\NEOIMMESSI%20-%202018%20-%202019\-%20INCONTRI\Plenaria%20di%20chiusura\CUSTUMER%202019\3.%20CUSTOMER-Schede%20corsi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-252536" y="44624"/>
            <a:ext cx="7772400" cy="1276127"/>
          </a:xfrm>
        </p:spPr>
        <p:txBody>
          <a:bodyPr/>
          <a:lstStyle/>
          <a:p>
            <a:r>
              <a:rPr lang="it-IT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Gestione corsi neoimmessi 2018-19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33264" y="888703"/>
            <a:ext cx="6400800" cy="792088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Ambito 34 – </a:t>
            </a:r>
            <a:r>
              <a:rPr lang="it-IT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Ambito 35</a:t>
            </a:r>
            <a:endParaRPr lang="it-IT" sz="28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51520"/>
            <a:ext cx="3862353" cy="2757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01008"/>
            <a:ext cx="3860709" cy="2515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smtClean="0"/>
              <a:t>Bisogni educativi speciali</a:t>
            </a:r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4499992" y="4005064"/>
          <a:ext cx="4392488" cy="2736304"/>
        </p:xfrm>
        <a:graphic>
          <a:graphicData uri="http://schemas.openxmlformats.org/presentationml/2006/ole">
            <p:oleObj spid="_x0000_s3090" name="Worksheet" r:id="rId4" imgW="4998578" imgH="2888035" progId="Excel.Sheet.8">
              <p:link updateAutomatic="1"/>
            </p:oleObj>
          </a:graphicData>
        </a:graphic>
      </p:graphicFrame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412776"/>
            <a:ext cx="4248472" cy="256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412776"/>
            <a:ext cx="4248472" cy="256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955" y="3933056"/>
            <a:ext cx="4237037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sellaDiTesto 5"/>
          <p:cNvSpPr txBox="1"/>
          <p:nvPr/>
        </p:nvSpPr>
        <p:spPr>
          <a:xfrm>
            <a:off x="313184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34</a:t>
            </a:r>
            <a:endParaRPr lang="it-IT" dirty="0">
              <a:solidFill>
                <a:srgbClr val="2D5A87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45232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35</a:t>
            </a:r>
            <a:endParaRPr lang="it-IT" dirty="0">
              <a:solidFill>
                <a:srgbClr val="2D5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1412776"/>
            <a:ext cx="426918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19" y="1412776"/>
            <a:ext cx="426918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olo 4"/>
          <p:cNvSpPr txBox="1">
            <a:spLocks/>
          </p:cNvSpPr>
          <p:nvPr/>
        </p:nvSpPr>
        <p:spPr>
          <a:xfrm>
            <a:off x="467544" y="116632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4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Risorse digitali </a:t>
            </a:r>
            <a:r>
              <a:rPr lang="it-IT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 loro impatto sulla didattica</a:t>
            </a:r>
            <a:endParaRPr kumimoji="0" lang="it-IT" sz="40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24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13184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34</a:t>
            </a:r>
            <a:endParaRPr lang="it-IT" dirty="0">
              <a:solidFill>
                <a:srgbClr val="2D5A87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45232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35</a:t>
            </a:r>
            <a:endParaRPr lang="it-IT" dirty="0">
              <a:solidFill>
                <a:srgbClr val="2D5A87"/>
              </a:solidFill>
            </a:endParaRPr>
          </a:p>
        </p:txBody>
      </p:sp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933056"/>
            <a:ext cx="4248472" cy="279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933056"/>
            <a:ext cx="4248472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6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1412776"/>
            <a:ext cx="4231417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1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412776"/>
            <a:ext cx="4248472" cy="25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olo 4"/>
          <p:cNvSpPr txBox="1">
            <a:spLocks/>
          </p:cNvSpPr>
          <p:nvPr/>
        </p:nvSpPr>
        <p:spPr>
          <a:xfrm>
            <a:off x="467544" y="-27384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4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Buone pratiche nelle</a:t>
            </a:r>
            <a:endParaRPr kumimoji="0" lang="it-IT" sz="40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3"/>
          <p:cNvSpPr txBox="1">
            <a:spLocks/>
          </p:cNvSpPr>
          <p:nvPr/>
        </p:nvSpPr>
        <p:spPr>
          <a:xfrm>
            <a:off x="467544" y="476672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4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didattiche disciplinari</a:t>
            </a:r>
            <a:endParaRPr lang="it-IT" sz="40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13184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34</a:t>
            </a:r>
            <a:endParaRPr lang="it-IT" dirty="0">
              <a:solidFill>
                <a:srgbClr val="2D5A87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45232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35</a:t>
            </a:r>
            <a:endParaRPr lang="it-IT" dirty="0">
              <a:solidFill>
                <a:srgbClr val="2D5A87"/>
              </a:solidFill>
            </a:endParaRPr>
          </a:p>
        </p:txBody>
      </p:sp>
      <p:pic>
        <p:nvPicPr>
          <p:cNvPr id="153615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933056"/>
            <a:ext cx="4248472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17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933056"/>
            <a:ext cx="4176464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4"/>
          <p:cNvSpPr txBox="1">
            <a:spLocks/>
          </p:cNvSpPr>
          <p:nvPr/>
        </p:nvSpPr>
        <p:spPr>
          <a:xfrm>
            <a:off x="467544" y="269776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4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Diritti per l’infanzia: l’abuso sui bambini </a:t>
            </a:r>
            <a:endParaRPr kumimoji="0" lang="it-IT" sz="40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3"/>
          <p:cNvSpPr txBox="1">
            <a:spLocks/>
          </p:cNvSpPr>
          <p:nvPr/>
        </p:nvSpPr>
        <p:spPr>
          <a:xfrm>
            <a:off x="467544" y="476672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131840" y="155679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34 e Ambito 35</a:t>
            </a:r>
            <a:endParaRPr lang="it-IT" dirty="0">
              <a:solidFill>
                <a:srgbClr val="2D5A87"/>
              </a:solidFill>
            </a:endParaRPr>
          </a:p>
        </p:txBody>
      </p:sp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096120"/>
            <a:ext cx="40513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35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429000"/>
            <a:ext cx="40243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smtClean="0"/>
              <a:t>Riflessione sulla FAD</a:t>
            </a:r>
            <a:br>
              <a:rPr lang="it-IT" dirty="0" smtClean="0"/>
            </a:br>
            <a:r>
              <a:rPr lang="it-IT" sz="2000" dirty="0" smtClean="0"/>
              <a:t>(Analizza la  formazione a distanza …) </a:t>
            </a:r>
            <a:endParaRPr lang="it-IT" dirty="0" smtClean="0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92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34920"/>
            <a:ext cx="3286249" cy="234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25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844824"/>
            <a:ext cx="3528392" cy="235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251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077072"/>
            <a:ext cx="307022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smtClean="0"/>
              <a:t>Riflessione sulla FAD</a:t>
            </a:r>
            <a:br>
              <a:rPr lang="it-IT" dirty="0" smtClean="0"/>
            </a:br>
            <a:r>
              <a:rPr lang="it-IT" sz="2000" dirty="0" smtClean="0"/>
              <a:t>(Analizza la  formazione a distanza …) </a:t>
            </a:r>
            <a:endParaRPr lang="it-IT" dirty="0" smtClean="0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3070225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005064"/>
            <a:ext cx="317609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1700808"/>
            <a:ext cx="3070225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6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005064"/>
            <a:ext cx="30702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smtClean="0"/>
              <a:t>Riflessione sulla FAD</a:t>
            </a:r>
            <a:br>
              <a:rPr lang="it-IT" dirty="0" smtClean="0"/>
            </a:br>
            <a:r>
              <a:rPr lang="it-IT" sz="2000" dirty="0" smtClean="0"/>
              <a:t>(Analizza la  formazione a distanza …) </a:t>
            </a:r>
            <a:endParaRPr lang="it-IT" dirty="0" smtClean="0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72816"/>
            <a:ext cx="3070225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5856" y="1700809"/>
            <a:ext cx="301436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293096"/>
            <a:ext cx="3070225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24736" cy="1143000"/>
          </a:xfrm>
        </p:spPr>
        <p:txBody>
          <a:bodyPr/>
          <a:lstStyle/>
          <a:p>
            <a:pPr lvl="0"/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satisfaction</a:t>
            </a:r>
            <a:endParaRPr lang="it-IT" dirty="0" smtClean="0"/>
          </a:p>
        </p:txBody>
      </p:sp>
      <p:pic>
        <p:nvPicPr>
          <p:cNvPr id="9" name="Immagine 8" descr="Positiv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4928141"/>
            <a:ext cx="1440160" cy="1165155"/>
          </a:xfrm>
          <a:prstGeom prst="rect">
            <a:avLst/>
          </a:prstGeom>
        </p:spPr>
      </p:pic>
      <p:pic>
        <p:nvPicPr>
          <p:cNvPr id="1884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7" y="1700808"/>
            <a:ext cx="507770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842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3789040"/>
            <a:ext cx="298799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24736" cy="1143000"/>
          </a:xfrm>
        </p:spPr>
        <p:txBody>
          <a:bodyPr/>
          <a:lstStyle/>
          <a:p>
            <a:pPr lvl="0"/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satisfaction</a:t>
            </a:r>
            <a:endParaRPr lang="it-IT" dirty="0" smtClean="0"/>
          </a:p>
        </p:txBody>
      </p:sp>
      <p:pic>
        <p:nvPicPr>
          <p:cNvPr id="9" name="Immagine 8" descr="Positiv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5000149"/>
            <a:ext cx="1440160" cy="1165155"/>
          </a:xfrm>
          <a:prstGeom prst="rect">
            <a:avLst/>
          </a:prstGeom>
        </p:spPr>
      </p:pic>
      <p:pic>
        <p:nvPicPr>
          <p:cNvPr id="1597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700808"/>
            <a:ext cx="5112568" cy="304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975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3754888"/>
            <a:ext cx="3024336" cy="284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Laboratori formativi 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323528" y="1844824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1484784"/>
            <a:ext cx="8229600" cy="4381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1000" b="1" i="0" u="none" strike="noStrike" kern="1200" cap="none" spc="0" normalizeH="0" baseline="0" noProof="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82550" algn="just">
              <a:spcBef>
                <a:spcPct val="20000"/>
              </a:spcBef>
              <a:spcAft>
                <a:spcPts val="1200"/>
              </a:spcAft>
            </a:pPr>
            <a:r>
              <a:rPr lang="it-IT" sz="2400" dirty="0" smtClean="0"/>
              <a:t>Bando formatori</a:t>
            </a:r>
          </a:p>
          <a:p>
            <a:pPr marL="82550" algn="just">
              <a:spcBef>
                <a:spcPct val="20000"/>
              </a:spcBef>
              <a:spcAft>
                <a:spcPts val="1200"/>
              </a:spcAft>
            </a:pPr>
            <a:r>
              <a:rPr lang="it-IT" sz="2400" dirty="0" smtClean="0"/>
              <a:t>Organizzazione sedi – riorganizzazione FAD</a:t>
            </a:r>
            <a:endParaRPr lang="it-IT" sz="1000" dirty="0" smtClean="0"/>
          </a:p>
          <a:p>
            <a:pPr marL="825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400" dirty="0" smtClean="0"/>
              <a:t>Gruppi di circa 22-23 docenti  (valore medio)</a:t>
            </a:r>
          </a:p>
          <a:p>
            <a:pPr marL="82550" lvl="0" algn="just">
              <a:spcBef>
                <a:spcPct val="20000"/>
              </a:spcBef>
              <a:spcAft>
                <a:spcPts val="1200"/>
              </a:spcAft>
            </a:pPr>
            <a:r>
              <a:rPr lang="it-IT" sz="2400" dirty="0" smtClean="0"/>
              <a:t>Gruppi  per ordine di scuola</a:t>
            </a: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400" dirty="0" smtClean="0"/>
              <a:t>Formazione a distanza</a:t>
            </a:r>
          </a:p>
          <a:p>
            <a:pPr marL="82550"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it-IT" sz="2400" dirty="0" smtClean="0">
                <a:solidFill>
                  <a:srgbClr val="A3B7A8"/>
                </a:solidFill>
              </a:rPr>
              <a:t>Pubblicazione materiali dei corsi sui siti delle scuole polo</a:t>
            </a: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e 4"/>
          <p:cNvSpPr/>
          <p:nvPr/>
        </p:nvSpPr>
        <p:spPr>
          <a:xfrm>
            <a:off x="323528" y="249289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323528" y="3068960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23528" y="3645024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323528" y="4221088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323528" y="4869160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it-IT" sz="4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Laboratori formativi </a:t>
            </a:r>
            <a:endParaRPr lang="it-IT" sz="40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2852936"/>
            <a:ext cx="4038600" cy="3273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       </a:t>
            </a:r>
            <a:r>
              <a:rPr lang="it-IT" sz="2400" i="1" dirty="0" smtClean="0"/>
              <a:t>Anni precedenti</a:t>
            </a:r>
          </a:p>
          <a:p>
            <a:pPr marL="0" indent="0">
              <a:buNone/>
            </a:pPr>
            <a:endParaRPr lang="it-IT" sz="2400" i="1" dirty="0" smtClean="0"/>
          </a:p>
          <a:p>
            <a:pPr marL="0" indent="0">
              <a:buNone/>
            </a:pPr>
            <a:r>
              <a:rPr lang="it-IT" sz="2000" dirty="0" smtClean="0"/>
              <a:t>Possibile scelta di 4 corsi di 3 ore</a:t>
            </a:r>
          </a:p>
          <a:p>
            <a:pPr marL="0" indent="0">
              <a:buNone/>
            </a:pPr>
            <a:r>
              <a:rPr lang="it-IT" sz="2000" dirty="0" smtClean="0"/>
              <a:t>Menù di 8-9 corsi</a:t>
            </a:r>
          </a:p>
          <a:p>
            <a:pPr marL="0" indent="0">
              <a:buNone/>
            </a:pPr>
            <a:r>
              <a:rPr lang="it-IT" sz="2000" dirty="0" smtClean="0"/>
              <a:t>Corso BES obbligatorio</a:t>
            </a:r>
          </a:p>
          <a:p>
            <a:pPr marL="0" indent="0">
              <a:buNone/>
            </a:pPr>
            <a:r>
              <a:rPr lang="it-IT" sz="2000" dirty="0" smtClean="0"/>
              <a:t>Visite in scuole innovative </a:t>
            </a:r>
            <a:r>
              <a:rPr lang="it-IT" sz="2000" dirty="0" err="1" smtClean="0"/>
              <a:t>a.s.</a:t>
            </a:r>
            <a:r>
              <a:rPr lang="it-IT" sz="2000" dirty="0" smtClean="0"/>
              <a:t> 2017-18, in forma sperimentale, solo per l’ Ambito34</a:t>
            </a:r>
            <a:endParaRPr lang="it-IT" sz="2000" dirty="0"/>
          </a:p>
        </p:txBody>
      </p:sp>
      <p:sp>
        <p:nvSpPr>
          <p:cNvPr id="17" name="Segnaposto contenuto 10"/>
          <p:cNvSpPr>
            <a:spLocks noGrp="1"/>
          </p:cNvSpPr>
          <p:nvPr>
            <p:ph sz="half" idx="2"/>
          </p:nvPr>
        </p:nvSpPr>
        <p:spPr>
          <a:xfrm>
            <a:off x="4781872" y="2852936"/>
            <a:ext cx="4038600" cy="3273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       </a:t>
            </a:r>
            <a:r>
              <a:rPr lang="it-IT" sz="2400" i="1" dirty="0" smtClean="0"/>
              <a:t>Dal 2018-19</a:t>
            </a:r>
          </a:p>
          <a:p>
            <a:pPr marL="0" indent="0">
              <a:buNone/>
            </a:pPr>
            <a:endParaRPr lang="it-IT" sz="2400" i="1" dirty="0" smtClean="0"/>
          </a:p>
          <a:p>
            <a:pPr marL="0" indent="0">
              <a:buNone/>
            </a:pPr>
            <a:r>
              <a:rPr lang="it-IT" sz="2000" dirty="0" smtClean="0"/>
              <a:t>Possibile scelta di 2 corsi di 6 ore</a:t>
            </a:r>
          </a:p>
          <a:p>
            <a:pPr marL="0" indent="0">
              <a:buNone/>
            </a:pPr>
            <a:r>
              <a:rPr lang="it-IT" sz="2000" dirty="0" smtClean="0"/>
              <a:t>Menù di 4 corsi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Visite in scuole innovative, in forma sperimentale, aperto a tutta la provincia</a:t>
            </a:r>
            <a:endParaRPr lang="it-IT" sz="20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1484785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1000" b="1" i="0" u="none" strike="noStrike" kern="1200" cap="none" spc="0" normalizeH="0" baseline="0" noProof="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82550" algn="ctr">
              <a:spcBef>
                <a:spcPct val="20000"/>
              </a:spcBef>
              <a:spcAft>
                <a:spcPts val="1200"/>
              </a:spcAft>
            </a:pPr>
            <a:r>
              <a:rPr lang="it-IT" sz="2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Novità del percorso 2018-2019</a:t>
            </a:r>
          </a:p>
          <a:p>
            <a:pPr marL="82550" algn="just">
              <a:spcBef>
                <a:spcPct val="20000"/>
              </a:spcBef>
              <a:spcAft>
                <a:spcPts val="1200"/>
              </a:spcAft>
            </a:pPr>
            <a:endParaRPr lang="it-IT" sz="1000" dirty="0" smtClean="0"/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Ovale 14"/>
          <p:cNvSpPr/>
          <p:nvPr/>
        </p:nvSpPr>
        <p:spPr>
          <a:xfrm>
            <a:off x="323528" y="2996952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4648200" y="2996952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/>
          <p:nvPr/>
        </p:nvCxnSpPr>
        <p:spPr>
          <a:xfrm>
            <a:off x="5076056" y="4869160"/>
            <a:ext cx="2664296" cy="9361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V="1">
            <a:off x="5364088" y="4869160"/>
            <a:ext cx="2448272" cy="9361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Laboratori formativi </a:t>
            </a:r>
            <a:endParaRPr lang="it-IT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446856" y="1484784"/>
            <a:ext cx="8229600" cy="4853136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000" b="1" dirty="0" smtClean="0"/>
              <a:t>Elenco dei corsi di formazione proposti:</a:t>
            </a:r>
          </a:p>
          <a:p>
            <a:r>
              <a:rPr lang="it-IT" sz="2000" b="1" dirty="0" smtClean="0"/>
              <a:t>  </a:t>
            </a:r>
          </a:p>
          <a:p>
            <a:pPr>
              <a:spcAft>
                <a:spcPts val="1200"/>
              </a:spcAft>
            </a:pPr>
            <a:r>
              <a:rPr lang="it-IT" sz="2000" dirty="0" smtClean="0"/>
              <a:t>Risorse digitali e loro impatto sulla didattica;</a:t>
            </a:r>
          </a:p>
          <a:p>
            <a:pPr>
              <a:spcAft>
                <a:spcPts val="1200"/>
              </a:spcAft>
            </a:pPr>
            <a:r>
              <a:rPr lang="it-IT" sz="2000" dirty="0" smtClean="0"/>
              <a:t>Bisogni educativi speciali (DVA,DSA,BES terzo tipo); </a:t>
            </a:r>
          </a:p>
          <a:p>
            <a:pPr>
              <a:spcAft>
                <a:spcPts val="1200"/>
              </a:spcAft>
            </a:pPr>
            <a:r>
              <a:rPr lang="it-IT" sz="2000" dirty="0" smtClean="0"/>
              <a:t>Buone pratiche nelle didattiche disciplinari;</a:t>
            </a:r>
          </a:p>
          <a:p>
            <a:pPr>
              <a:spcAft>
                <a:spcPts val="1200"/>
              </a:spcAft>
            </a:pPr>
            <a:r>
              <a:rPr lang="it-IT" sz="2000" dirty="0" smtClean="0"/>
              <a:t>Diritti per l’infanzia: L’abuso sui bambini - dal riconoscimento all’intervento</a:t>
            </a:r>
          </a:p>
          <a:p>
            <a:pPr>
              <a:spcAft>
                <a:spcPts val="1200"/>
              </a:spcAft>
            </a:pPr>
            <a:r>
              <a:rPr lang="it-IT" sz="1400" dirty="0" smtClean="0"/>
              <a:t>(solo per docenti infanzia e primaria)</a:t>
            </a:r>
          </a:p>
          <a:p>
            <a:endParaRPr lang="it-IT" sz="2000" b="1" dirty="0" smtClean="0"/>
          </a:p>
        </p:txBody>
      </p:sp>
      <p:sp>
        <p:nvSpPr>
          <p:cNvPr id="5" name="Ovale 4"/>
          <p:cNvSpPr/>
          <p:nvPr/>
        </p:nvSpPr>
        <p:spPr>
          <a:xfrm>
            <a:off x="251520" y="234149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251520" y="2816952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251520" y="339301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51520" y="3897072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Docenti per ordine di scuola</a:t>
            </a:r>
            <a:endParaRPr lang="it-IT" dirty="0"/>
          </a:p>
        </p:txBody>
      </p:sp>
      <p:pic>
        <p:nvPicPr>
          <p:cNvPr id="5837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5" y="2276872"/>
            <a:ext cx="761299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Rilevazione bisogni formativi</a:t>
            </a:r>
            <a:endParaRPr lang="it-IT" dirty="0"/>
          </a:p>
        </p:txBody>
      </p:sp>
      <p:pic>
        <p:nvPicPr>
          <p:cNvPr id="1280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916832"/>
            <a:ext cx="46942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801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3861048"/>
            <a:ext cx="46942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sellaDiTesto 6"/>
          <p:cNvSpPr txBox="1"/>
          <p:nvPr/>
        </p:nvSpPr>
        <p:spPr>
          <a:xfrm>
            <a:off x="395536" y="242088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96 docenti</a:t>
            </a:r>
          </a:p>
          <a:p>
            <a:pPr algn="ctr"/>
            <a:r>
              <a:rPr lang="it-IT" sz="1600" dirty="0" smtClean="0"/>
              <a:t>192 scelte</a:t>
            </a:r>
            <a:endParaRPr lang="it-IT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5536" y="415082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219 docenti</a:t>
            </a:r>
          </a:p>
          <a:p>
            <a:pPr algn="ctr"/>
            <a:r>
              <a:rPr lang="it-IT" sz="1600" dirty="0" smtClean="0"/>
              <a:t>438 scelte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Laboratori formativi </a:t>
            </a:r>
            <a:endParaRPr lang="it-IT" dirty="0"/>
          </a:p>
        </p:txBody>
      </p:sp>
      <p:pic>
        <p:nvPicPr>
          <p:cNvPr id="11469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44958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469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789040"/>
            <a:ext cx="4495800" cy="28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Laboratori formativi </a:t>
            </a:r>
            <a:endParaRPr lang="it-IT" dirty="0"/>
          </a:p>
        </p:txBody>
      </p:sp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44958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4005064"/>
            <a:ext cx="44958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satisfaction</a:t>
            </a:r>
            <a:endParaRPr lang="it-IT" dirty="0" smtClean="0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9" name="Immagine 8" descr="custumer nume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052736"/>
            <a:ext cx="3451845" cy="2800292"/>
          </a:xfrm>
          <a:prstGeom prst="rect">
            <a:avLst/>
          </a:prstGeom>
        </p:spPr>
      </p:pic>
      <p:sp>
        <p:nvSpPr>
          <p:cNvPr id="11" name="Titolo 4"/>
          <p:cNvSpPr txBox="1">
            <a:spLocks/>
          </p:cNvSpPr>
          <p:nvPr/>
        </p:nvSpPr>
        <p:spPr>
          <a:xfrm>
            <a:off x="4932040" y="4365104"/>
            <a:ext cx="35283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Risposte  186 docenti</a:t>
            </a:r>
            <a:endParaRPr kumimoji="0" lang="it-IT" sz="2800" b="1" i="0" u="none" strike="noStrike" kern="1200" cap="none" spc="0" normalizeH="0" baseline="0" noProof="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olo 4"/>
          <p:cNvSpPr txBox="1">
            <a:spLocks/>
          </p:cNvSpPr>
          <p:nvPr/>
        </p:nvSpPr>
        <p:spPr>
          <a:xfrm>
            <a:off x="5508104" y="5085184"/>
            <a:ext cx="230425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36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it-IT" sz="36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Quasi 85%</a:t>
            </a:r>
          </a:p>
          <a:p>
            <a:pPr lvl="0">
              <a:spcBef>
                <a:spcPct val="0"/>
              </a:spcBef>
            </a:pPr>
            <a:r>
              <a:rPr lang="it-IT" sz="36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it-IT" sz="3600" b="1" i="0" u="none" strike="noStrike" kern="1200" cap="none" spc="0" normalizeH="0" baseline="0" noProof="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olo 4"/>
          <p:cNvSpPr txBox="1">
            <a:spLocks/>
          </p:cNvSpPr>
          <p:nvPr/>
        </p:nvSpPr>
        <p:spPr>
          <a:xfrm>
            <a:off x="755576" y="4365104"/>
            <a:ext cx="35283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Risposte  91 docenti</a:t>
            </a:r>
            <a:endParaRPr kumimoji="0" lang="it-IT" sz="2800" b="1" i="0" u="none" strike="noStrike" kern="1200" cap="none" spc="0" normalizeH="0" baseline="0" noProof="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olo 4"/>
          <p:cNvSpPr txBox="1">
            <a:spLocks/>
          </p:cNvSpPr>
          <p:nvPr/>
        </p:nvSpPr>
        <p:spPr>
          <a:xfrm>
            <a:off x="1331640" y="5085184"/>
            <a:ext cx="230425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36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it-IT" sz="36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Quasi 95%</a:t>
            </a:r>
          </a:p>
          <a:p>
            <a:pPr lvl="0">
              <a:spcBef>
                <a:spcPct val="0"/>
              </a:spcBef>
            </a:pPr>
            <a:r>
              <a:rPr lang="it-IT" sz="36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it-IT" sz="3600" b="1" i="0" u="none" strike="noStrike" kern="1200" cap="none" spc="0" normalizeH="0" baseline="0" noProof="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835696" y="41490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34</a:t>
            </a:r>
            <a:endParaRPr lang="it-IT" dirty="0">
              <a:solidFill>
                <a:srgbClr val="2D5A87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012160" y="41490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2D5A87"/>
                </a:solidFill>
              </a:rPr>
              <a:t>Ambito 35</a:t>
            </a:r>
            <a:endParaRPr lang="it-IT" dirty="0">
              <a:solidFill>
                <a:srgbClr val="2D5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alassi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8596</TotalTime>
  <Words>274</Words>
  <Application>Microsoft Office PowerPoint</Application>
  <PresentationFormat>Presentazione su schermo (4:3)</PresentationFormat>
  <Paragraphs>86</Paragraphs>
  <Slides>18</Slides>
  <Notes>17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Collegamenti</vt:lpstr>
      </vt:variant>
      <vt:variant>
        <vt:i4>1</vt:i4>
      </vt:variant>
      <vt:variant>
        <vt:lpstr>Titoli diapositive</vt:lpstr>
      </vt:variant>
      <vt:variant>
        <vt:i4>18</vt:i4>
      </vt:variant>
      <vt:variant>
        <vt:lpstr>Presentazioni personalizzate</vt:lpstr>
      </vt:variant>
      <vt:variant>
        <vt:i4>1</vt:i4>
      </vt:variant>
    </vt:vector>
  </HeadingPairs>
  <TitlesOfParts>
    <vt:vector size="21" baseType="lpstr">
      <vt:lpstr>Tema di Office</vt:lpstr>
      <vt:lpstr>C:\Users\Simo\Dropbox\APPUNTI VANESSA\- UFF\UST 2015-2016\AREE AS 15-16\NEOIMMESSI - 2018 - 2019\- INCONTRI\Plenaria di chiusura\CUSTUMER 2019\3. CUSTOMER-Schede corsi.xlsx</vt:lpstr>
      <vt:lpstr>Gestione corsi neoimmessi 2018-19</vt:lpstr>
      <vt:lpstr>Laboratori formativi </vt:lpstr>
      <vt:lpstr>Laboratori formativi </vt:lpstr>
      <vt:lpstr>Laboratori formativi </vt:lpstr>
      <vt:lpstr>Docenti per ordine di scuola</vt:lpstr>
      <vt:lpstr>Rilevazione bisogni formativi</vt:lpstr>
      <vt:lpstr>Laboratori formativi </vt:lpstr>
      <vt:lpstr>Laboratori formativi </vt:lpstr>
      <vt:lpstr>Customer satisfaction</vt:lpstr>
      <vt:lpstr>Bisogni educativi speciali</vt:lpstr>
      <vt:lpstr>Diapositiva 11</vt:lpstr>
      <vt:lpstr>Diapositiva 12</vt:lpstr>
      <vt:lpstr>Diapositiva 13</vt:lpstr>
      <vt:lpstr>Riflessione sulla FAD (Analizza la  formazione a distanza …) </vt:lpstr>
      <vt:lpstr>Riflessione sulla FAD (Analizza la  formazione a distanza …) </vt:lpstr>
      <vt:lpstr>Riflessione sulla FAD (Analizza la  formazione a distanza …) </vt:lpstr>
      <vt:lpstr>Customer satisfaction</vt:lpstr>
      <vt:lpstr>Customer satisfaction</vt:lpstr>
      <vt:lpstr>Presentazione personalizzata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Docenti neoimmessi 2015-2016 – Incontro informativo</dc:title>
  <dc:creator>Simonetta</dc:creator>
  <cp:lastModifiedBy>Simo</cp:lastModifiedBy>
  <cp:revision>998</cp:revision>
  <dcterms:modified xsi:type="dcterms:W3CDTF">2020-05-24T12:16:47Z</dcterms:modified>
</cp:coreProperties>
</file>