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5"/>
  </p:notesMasterIdLst>
  <p:handoutMasterIdLst>
    <p:handoutMasterId r:id="rId16"/>
  </p:handoutMasterIdLst>
  <p:sldIdLst>
    <p:sldId id="466" r:id="rId3"/>
    <p:sldId id="458" r:id="rId4"/>
    <p:sldId id="298" r:id="rId5"/>
    <p:sldId id="411" r:id="rId6"/>
    <p:sldId id="300" r:id="rId7"/>
    <p:sldId id="454" r:id="rId8"/>
    <p:sldId id="462" r:id="rId9"/>
    <p:sldId id="383" r:id="rId10"/>
    <p:sldId id="463" r:id="rId11"/>
    <p:sldId id="386" r:id="rId12"/>
    <p:sldId id="464" r:id="rId13"/>
    <p:sldId id="468" r:id="rId14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435F"/>
    <a:srgbClr val="B7E0FF"/>
    <a:srgbClr val="AAB300"/>
    <a:srgbClr val="626262"/>
    <a:srgbClr val="09738E"/>
    <a:srgbClr val="3279CD"/>
    <a:srgbClr val="3379CD"/>
    <a:srgbClr val="33DDCD"/>
    <a:srgbClr val="FA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>
      <p:cViewPr>
        <p:scale>
          <a:sx n="87" d="100"/>
          <a:sy n="87" d="100"/>
        </p:scale>
        <p:origin x="-1272" y="-101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lang="it-IT"/>
              <a:t>12/04/2018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CEBB578-84B7-4110-8D8B-BF88DC6990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8931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lang="it-IT"/>
              <a:t>12/04/2018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276058F-870A-4B90-87A4-BA5369E832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8610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/>
                </a:solidFill>
              </a:rPr>
              <a:t>2013 06 04 CSL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D8C511-9F08-4051-B8FB-5FB1BEB5259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it-IT"/>
              <a:t>12/04/2018</a:t>
            </a:r>
          </a:p>
        </p:txBody>
      </p:sp>
    </p:spTree>
    <p:extLst>
      <p:ext uri="{BB962C8B-B14F-4D97-AF65-F5344CB8AC3E}">
        <p14:creationId xmlns:p14="http://schemas.microsoft.com/office/powerpoint/2010/main" val="15255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/>
                </a:solidFill>
              </a:rPr>
              <a:t>2013 06 04 CSL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D8C511-9F08-4051-B8FB-5FB1BEB5259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it-IT"/>
              <a:t>12/04/2018</a:t>
            </a:r>
          </a:p>
        </p:txBody>
      </p:sp>
    </p:spTree>
    <p:extLst>
      <p:ext uri="{BB962C8B-B14F-4D97-AF65-F5344CB8AC3E}">
        <p14:creationId xmlns:p14="http://schemas.microsoft.com/office/powerpoint/2010/main" val="36873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12/04/2018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6058F-870A-4B90-87A4-BA5369E8320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8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2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5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7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9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9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3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1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5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5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06A2-98FA-4426-A066-8542D903734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7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white">
                    <a:tint val="75000"/>
                  </a:prstClr>
                </a:solidFill>
              </a:rPr>
              <a:t>12/04/2018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tslombardomobilita.it/manifestazione-dinteresse-its/" TargetMode="External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itslombardomobilita.it/its-lombardo-mobilita-sostenibile-alta-formazione-post-diploma/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51" y="-12204"/>
            <a:ext cx="9266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52" y="-12204"/>
            <a:ext cx="9285477" cy="22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1915"/>
          <a:stretch/>
        </p:blipFill>
        <p:spPr>
          <a:xfrm>
            <a:off x="3995936" y="5793379"/>
            <a:ext cx="4896544" cy="80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5310"/>
            <a:ext cx="1554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47664" y="-171400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</a:rPr>
              <a:t>ITS</a:t>
            </a:r>
            <a:r>
              <a:rPr lang="it-IT" sz="4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it-IT" sz="44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</a:rPr>
              <a:t>TECNICI SUPERIORI</a:t>
            </a:r>
            <a:endParaRPr lang="it-IT" sz="4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7171" y="980728"/>
            <a:ext cx="548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chemeClr val="bg1"/>
                </a:solidFill>
              </a:rPr>
              <a:t>ALTA FORMAZIONE POST-DIPLOMA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805264"/>
            <a:ext cx="2808312" cy="817245"/>
          </a:xfrm>
          <a:prstGeom prst="roundRect">
            <a:avLst/>
          </a:prstGeom>
          <a:solidFill>
            <a:srgbClr val="00435F">
              <a:alpha val="54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SCUOLA APPROVATA DA ENAC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PER L’OTTENIMENTO DELLA LMA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Certificato IT.147.0013</a:t>
            </a:r>
          </a:p>
        </p:txBody>
      </p:sp>
    </p:spTree>
    <p:extLst>
      <p:ext uri="{BB962C8B-B14F-4D97-AF65-F5344CB8AC3E}">
        <p14:creationId xmlns:p14="http://schemas.microsoft.com/office/powerpoint/2010/main" val="567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1"/>
          <p:cNvSpPr>
            <a:spLocks/>
          </p:cNvSpPr>
          <p:nvPr/>
        </p:nvSpPr>
        <p:spPr bwMode="auto">
          <a:xfrm>
            <a:off x="-314472" y="-27384"/>
            <a:ext cx="7766792" cy="1584176"/>
          </a:xfrm>
          <a:custGeom>
            <a:avLst/>
            <a:gdLst>
              <a:gd name="T0" fmla="*/ 0 w 14066"/>
              <a:gd name="T1" fmla="*/ 1534 h 2247"/>
              <a:gd name="T2" fmla="*/ 243 w 14066"/>
              <a:gd name="T3" fmla="*/ 1613 h 2247"/>
              <a:gd name="T4" fmla="*/ 815 w 14066"/>
              <a:gd name="T5" fmla="*/ 1768 h 2247"/>
              <a:gd name="T6" fmla="*/ 1421 w 14066"/>
              <a:gd name="T7" fmla="*/ 1904 h 2247"/>
              <a:gd name="T8" fmla="*/ 2057 w 14066"/>
              <a:gd name="T9" fmla="*/ 2018 h 2247"/>
              <a:gd name="T10" fmla="*/ 2720 w 14066"/>
              <a:gd name="T11" fmla="*/ 2110 h 2247"/>
              <a:gd name="T12" fmla="*/ 3409 w 14066"/>
              <a:gd name="T13" fmla="*/ 2180 h 2247"/>
              <a:gd name="T14" fmla="*/ 4121 w 14066"/>
              <a:gd name="T15" fmla="*/ 2226 h 2247"/>
              <a:gd name="T16" fmla="*/ 4854 w 14066"/>
              <a:gd name="T17" fmla="*/ 2247 h 2247"/>
              <a:gd name="T18" fmla="*/ 5604 w 14066"/>
              <a:gd name="T19" fmla="*/ 2243 h 2247"/>
              <a:gd name="T20" fmla="*/ 6371 w 14066"/>
              <a:gd name="T21" fmla="*/ 2212 h 2247"/>
              <a:gd name="T22" fmla="*/ 7136 w 14066"/>
              <a:gd name="T23" fmla="*/ 2156 h 2247"/>
              <a:gd name="T24" fmla="*/ 7882 w 14066"/>
              <a:gd name="T25" fmla="*/ 2075 h 2247"/>
              <a:gd name="T26" fmla="*/ 8607 w 14066"/>
              <a:gd name="T27" fmla="*/ 1971 h 2247"/>
              <a:gd name="T28" fmla="*/ 9310 w 14066"/>
              <a:gd name="T29" fmla="*/ 1845 h 2247"/>
              <a:gd name="T30" fmla="*/ 9986 w 14066"/>
              <a:gd name="T31" fmla="*/ 1698 h 2247"/>
              <a:gd name="T32" fmla="*/ 10635 w 14066"/>
              <a:gd name="T33" fmla="*/ 1531 h 2247"/>
              <a:gd name="T34" fmla="*/ 11254 w 14066"/>
              <a:gd name="T35" fmla="*/ 1345 h 2247"/>
              <a:gd name="T36" fmla="*/ 11840 w 14066"/>
              <a:gd name="T37" fmla="*/ 1142 h 2247"/>
              <a:gd name="T38" fmla="*/ 12391 w 14066"/>
              <a:gd name="T39" fmla="*/ 923 h 2247"/>
              <a:gd name="T40" fmla="*/ 12905 w 14066"/>
              <a:gd name="T41" fmla="*/ 688 h 2247"/>
              <a:gd name="T42" fmla="*/ 13380 w 14066"/>
              <a:gd name="T43" fmla="*/ 440 h 2247"/>
              <a:gd name="T44" fmla="*/ 13812 w 14066"/>
              <a:gd name="T45" fmla="*/ 178 h 2247"/>
              <a:gd name="T46" fmla="*/ 14066 w 14066"/>
              <a:gd name="T47" fmla="*/ 0 h 2247"/>
              <a:gd name="T48" fmla="*/ 0 w 14066"/>
              <a:gd name="T49" fmla="*/ 0 h 2247"/>
              <a:gd name="T50" fmla="*/ 0 w 14066"/>
              <a:gd name="T51" fmla="*/ 1534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66" h="2247">
                <a:moveTo>
                  <a:pt x="0" y="1534"/>
                </a:moveTo>
                <a:lnTo>
                  <a:pt x="243" y="1613"/>
                </a:lnTo>
                <a:lnTo>
                  <a:pt x="815" y="1768"/>
                </a:lnTo>
                <a:lnTo>
                  <a:pt x="1421" y="1904"/>
                </a:lnTo>
                <a:lnTo>
                  <a:pt x="2057" y="2018"/>
                </a:lnTo>
                <a:lnTo>
                  <a:pt x="2720" y="2110"/>
                </a:lnTo>
                <a:lnTo>
                  <a:pt x="3409" y="2180"/>
                </a:lnTo>
                <a:lnTo>
                  <a:pt x="4121" y="2226"/>
                </a:lnTo>
                <a:lnTo>
                  <a:pt x="4854" y="2247"/>
                </a:lnTo>
                <a:lnTo>
                  <a:pt x="5604" y="2243"/>
                </a:lnTo>
                <a:lnTo>
                  <a:pt x="6371" y="2212"/>
                </a:lnTo>
                <a:lnTo>
                  <a:pt x="7136" y="2156"/>
                </a:lnTo>
                <a:lnTo>
                  <a:pt x="7882" y="2075"/>
                </a:lnTo>
                <a:lnTo>
                  <a:pt x="8607" y="1971"/>
                </a:lnTo>
                <a:lnTo>
                  <a:pt x="9310" y="1845"/>
                </a:lnTo>
                <a:lnTo>
                  <a:pt x="9986" y="1698"/>
                </a:lnTo>
                <a:lnTo>
                  <a:pt x="10635" y="1531"/>
                </a:lnTo>
                <a:lnTo>
                  <a:pt x="11254" y="1345"/>
                </a:lnTo>
                <a:lnTo>
                  <a:pt x="11840" y="1142"/>
                </a:lnTo>
                <a:lnTo>
                  <a:pt x="12391" y="923"/>
                </a:lnTo>
                <a:lnTo>
                  <a:pt x="12905" y="688"/>
                </a:lnTo>
                <a:lnTo>
                  <a:pt x="13380" y="440"/>
                </a:lnTo>
                <a:lnTo>
                  <a:pt x="13812" y="178"/>
                </a:lnTo>
                <a:lnTo>
                  <a:pt x="14066" y="0"/>
                </a:lnTo>
                <a:lnTo>
                  <a:pt x="0" y="0"/>
                </a:lnTo>
                <a:lnTo>
                  <a:pt x="0" y="1534"/>
                </a:lnTo>
              </a:path>
            </a:pathLst>
          </a:custGeom>
          <a:solidFill>
            <a:srgbClr val="D49700">
              <a:alpha val="2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7300"/>
            <a:ext cx="9144000" cy="1993531"/>
            <a:chOff x="0" y="-43"/>
            <a:chExt cx="16781" cy="314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2601" cy="2526"/>
              <a:chOff x="0" y="0"/>
              <a:chExt cx="12601" cy="2526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0" y="0"/>
                <a:ext cx="12601" cy="2526"/>
              </a:xfrm>
              <a:custGeom>
                <a:avLst/>
                <a:gdLst>
                  <a:gd name="T0" fmla="*/ 0 w 12601"/>
                  <a:gd name="T1" fmla="*/ 2526 h 2526"/>
                  <a:gd name="T2" fmla="*/ 12601 w 12601"/>
                  <a:gd name="T3" fmla="*/ 2526 h 2526"/>
                  <a:gd name="T4" fmla="*/ 12601 w 12601"/>
                  <a:gd name="T5" fmla="*/ 0 h 2526"/>
                  <a:gd name="T6" fmla="*/ 0 w 12601"/>
                  <a:gd name="T7" fmla="*/ 0 h 2526"/>
                  <a:gd name="T8" fmla="*/ 0 w 12601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01" h="2526">
                    <a:moveTo>
                      <a:pt x="0" y="2526"/>
                    </a:moveTo>
                    <a:lnTo>
                      <a:pt x="12601" y="2526"/>
                    </a:lnTo>
                    <a:lnTo>
                      <a:pt x="12601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0" y="0"/>
              <a:ext cx="14177" cy="2325"/>
              <a:chOff x="0" y="0"/>
              <a:chExt cx="14177" cy="23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0" y="0"/>
                <a:ext cx="14177" cy="2325"/>
              </a:xfrm>
              <a:custGeom>
                <a:avLst/>
                <a:gdLst>
                  <a:gd name="T0" fmla="*/ 14177 w 14177"/>
                  <a:gd name="T1" fmla="*/ 0 h 2325"/>
                  <a:gd name="T2" fmla="*/ 0 w 14177"/>
                  <a:gd name="T3" fmla="*/ 0 h 2325"/>
                  <a:gd name="T4" fmla="*/ 0 w 14177"/>
                  <a:gd name="T5" fmla="*/ 1449 h 2325"/>
                  <a:gd name="T6" fmla="*/ 435 w 14177"/>
                  <a:gd name="T7" fmla="*/ 1586 h 2325"/>
                  <a:gd name="T8" fmla="*/ 1058 w 14177"/>
                  <a:gd name="T9" fmla="*/ 1754 h 2325"/>
                  <a:gd name="T10" fmla="*/ 1712 w 14177"/>
                  <a:gd name="T11" fmla="*/ 1903 h 2325"/>
                  <a:gd name="T12" fmla="*/ 2392 w 14177"/>
                  <a:gd name="T13" fmla="*/ 2031 h 2325"/>
                  <a:gd name="T14" fmla="*/ 3098 w 14177"/>
                  <a:gd name="T15" fmla="*/ 2137 h 2325"/>
                  <a:gd name="T16" fmla="*/ 3826 w 14177"/>
                  <a:gd name="T17" fmla="*/ 2221 h 2325"/>
                  <a:gd name="T18" fmla="*/ 4574 w 14177"/>
                  <a:gd name="T19" fmla="*/ 2281 h 2325"/>
                  <a:gd name="T20" fmla="*/ 5340 w 14177"/>
                  <a:gd name="T21" fmla="*/ 2316 h 2325"/>
                  <a:gd name="T22" fmla="*/ 6107 w 14177"/>
                  <a:gd name="T23" fmla="*/ 2325 h 2325"/>
                  <a:gd name="T24" fmla="*/ 6858 w 14177"/>
                  <a:gd name="T25" fmla="*/ 2308 h 2325"/>
                  <a:gd name="T26" fmla="*/ 7589 w 14177"/>
                  <a:gd name="T27" fmla="*/ 2267 h 2325"/>
                  <a:gd name="T28" fmla="*/ 8300 w 14177"/>
                  <a:gd name="T29" fmla="*/ 2201 h 2325"/>
                  <a:gd name="T30" fmla="*/ 8987 w 14177"/>
                  <a:gd name="T31" fmla="*/ 2112 h 2325"/>
                  <a:gd name="T32" fmla="*/ 9647 w 14177"/>
                  <a:gd name="T33" fmla="*/ 2001 h 2325"/>
                  <a:gd name="T34" fmla="*/ 10280 w 14177"/>
                  <a:gd name="T35" fmla="*/ 1869 h 2325"/>
                  <a:gd name="T36" fmla="*/ 10881 w 14177"/>
                  <a:gd name="T37" fmla="*/ 1717 h 2325"/>
                  <a:gd name="T38" fmla="*/ 11449 w 14177"/>
                  <a:gd name="T39" fmla="*/ 1546 h 2325"/>
                  <a:gd name="T40" fmla="*/ 11981 w 14177"/>
                  <a:gd name="T41" fmla="*/ 1356 h 2325"/>
                  <a:gd name="T42" fmla="*/ 12475 w 14177"/>
                  <a:gd name="T43" fmla="*/ 1149 h 2325"/>
                  <a:gd name="T44" fmla="*/ 12928 w 14177"/>
                  <a:gd name="T45" fmla="*/ 925 h 2325"/>
                  <a:gd name="T46" fmla="*/ 13339 w 14177"/>
                  <a:gd name="T47" fmla="*/ 686 h 2325"/>
                  <a:gd name="T48" fmla="*/ 13703 w 14177"/>
                  <a:gd name="T49" fmla="*/ 433 h 2325"/>
                  <a:gd name="T50" fmla="*/ 14020 w 14177"/>
                  <a:gd name="T51" fmla="*/ 165 h 2325"/>
                  <a:gd name="T52" fmla="*/ 14177 w 14177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177" h="2325">
                    <a:moveTo>
                      <a:pt x="14177" y="0"/>
                    </a:moveTo>
                    <a:lnTo>
                      <a:pt x="0" y="0"/>
                    </a:lnTo>
                    <a:lnTo>
                      <a:pt x="0" y="1449"/>
                    </a:lnTo>
                    <a:lnTo>
                      <a:pt x="435" y="1586"/>
                    </a:lnTo>
                    <a:lnTo>
                      <a:pt x="1058" y="1754"/>
                    </a:lnTo>
                    <a:lnTo>
                      <a:pt x="1712" y="1903"/>
                    </a:lnTo>
                    <a:lnTo>
                      <a:pt x="2392" y="2031"/>
                    </a:lnTo>
                    <a:lnTo>
                      <a:pt x="3098" y="2137"/>
                    </a:lnTo>
                    <a:lnTo>
                      <a:pt x="3826" y="2221"/>
                    </a:lnTo>
                    <a:lnTo>
                      <a:pt x="4574" y="2281"/>
                    </a:lnTo>
                    <a:lnTo>
                      <a:pt x="5340" y="2316"/>
                    </a:lnTo>
                    <a:lnTo>
                      <a:pt x="6107" y="2325"/>
                    </a:lnTo>
                    <a:lnTo>
                      <a:pt x="6858" y="2308"/>
                    </a:lnTo>
                    <a:lnTo>
                      <a:pt x="7589" y="2267"/>
                    </a:lnTo>
                    <a:lnTo>
                      <a:pt x="8300" y="2201"/>
                    </a:lnTo>
                    <a:lnTo>
                      <a:pt x="8987" y="2112"/>
                    </a:lnTo>
                    <a:lnTo>
                      <a:pt x="9647" y="2001"/>
                    </a:lnTo>
                    <a:lnTo>
                      <a:pt x="10280" y="1869"/>
                    </a:lnTo>
                    <a:lnTo>
                      <a:pt x="10881" y="1717"/>
                    </a:lnTo>
                    <a:lnTo>
                      <a:pt x="11449" y="1546"/>
                    </a:lnTo>
                    <a:lnTo>
                      <a:pt x="11981" y="1356"/>
                    </a:lnTo>
                    <a:lnTo>
                      <a:pt x="12475" y="1149"/>
                    </a:lnTo>
                    <a:lnTo>
                      <a:pt x="12928" y="925"/>
                    </a:lnTo>
                    <a:lnTo>
                      <a:pt x="13339" y="686"/>
                    </a:lnTo>
                    <a:lnTo>
                      <a:pt x="13703" y="433"/>
                    </a:lnTo>
                    <a:lnTo>
                      <a:pt x="14020" y="165"/>
                    </a:lnTo>
                    <a:lnTo>
                      <a:pt x="14177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1913" y="-43"/>
              <a:ext cx="4868" cy="3140"/>
              <a:chOff x="11913" y="-43"/>
              <a:chExt cx="4868" cy="3140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5791" y="0"/>
                <a:ext cx="990" cy="1263"/>
              </a:xfrm>
              <a:custGeom>
                <a:avLst/>
                <a:gdLst>
                  <a:gd name="T0" fmla="+- 0 12601 12601"/>
                  <a:gd name="T1" fmla="*/ T0 w 4180"/>
                  <a:gd name="T2" fmla="*/ 0 h 2694"/>
                  <a:gd name="T3" fmla="+- 0 16781 12601"/>
                  <a:gd name="T4" fmla="*/ T3 w 4180"/>
                  <a:gd name="T5" fmla="*/ 0 h 2694"/>
                  <a:gd name="T6" fmla="+- 0 16781 12601"/>
                  <a:gd name="T7" fmla="*/ T6 w 4180"/>
                  <a:gd name="T8" fmla="*/ 2694 h 2694"/>
                  <a:gd name="T9" fmla="+- 0 12601 12601"/>
                  <a:gd name="T10" fmla="*/ T9 w 4180"/>
                  <a:gd name="T11" fmla="*/ 2694 h 2694"/>
                  <a:gd name="T12" fmla="+- 0 12601 12601"/>
                  <a:gd name="T13" fmla="*/ T12 w 4180"/>
                  <a:gd name="T14" fmla="*/ 0 h 2694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4180" h="2694">
                    <a:moveTo>
                      <a:pt x="0" y="0"/>
                    </a:moveTo>
                    <a:lnTo>
                      <a:pt x="4180" y="0"/>
                    </a:lnTo>
                    <a:lnTo>
                      <a:pt x="4180" y="2694"/>
                    </a:lnTo>
                    <a:lnTo>
                      <a:pt x="0" y="269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820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13" y="-43"/>
                <a:ext cx="4868" cy="3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-43"/>
              <a:ext cx="14066" cy="2247"/>
              <a:chOff x="0" y="-43"/>
              <a:chExt cx="14066" cy="2247"/>
            </a:xfrm>
          </p:grpSpPr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0" y="-43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D4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2" name="Rettangolo 11"/>
          <p:cNvSpPr/>
          <p:nvPr/>
        </p:nvSpPr>
        <p:spPr>
          <a:xfrm>
            <a:off x="369449" y="159970"/>
            <a:ext cx="4572000" cy="12182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635" marR="371475" algn="ctr">
              <a:lnSpc>
                <a:spcPts val="1920"/>
              </a:lnSpc>
              <a:spcAft>
                <a:spcPts val="0"/>
              </a:spcAft>
            </a:pPr>
            <a:r>
              <a:rPr lang="en-US" sz="2400" b="1" spc="-20" dirty="0">
                <a:solidFill>
                  <a:srgbClr val="FFFFFF"/>
                </a:solidFill>
                <a:ea typeface="Arial"/>
                <a:cs typeface="Times New Roman"/>
              </a:rPr>
              <a:t>INDUSTRI</a:t>
            </a:r>
            <a:r>
              <a:rPr lang="en-US" sz="2400" b="1" dirty="0">
                <a:solidFill>
                  <a:srgbClr val="FFFFFF"/>
                </a:solidFill>
                <a:ea typeface="Arial"/>
                <a:cs typeface="Times New Roman"/>
              </a:rPr>
              <a:t>A</a:t>
            </a:r>
            <a:r>
              <a:rPr lang="en-US" sz="2400" b="1" spc="-45" dirty="0">
                <a:solidFill>
                  <a:srgbClr val="FFFFFF"/>
                </a:solidFill>
                <a:ea typeface="Arial"/>
                <a:cs typeface="Times New Roman"/>
              </a:rPr>
              <a:t>  </a:t>
            </a:r>
            <a:r>
              <a:rPr lang="en-US" sz="2400" b="1" spc="-20" dirty="0">
                <a:solidFill>
                  <a:srgbClr val="FFFFFF"/>
                </a:solidFill>
                <a:ea typeface="Arial"/>
                <a:cs typeface="Times New Roman"/>
              </a:rPr>
              <a:t>4.0</a:t>
            </a:r>
            <a:endParaRPr lang="it-IT" sz="2400" dirty="0">
              <a:ea typeface="Calibri"/>
              <a:cs typeface="Times New Roman"/>
            </a:endParaRPr>
          </a:p>
          <a:p>
            <a:pPr marL="805815" marR="793115" algn="ctr">
              <a:lnSpc>
                <a:spcPts val="1455"/>
              </a:lnSpc>
              <a:spcAft>
                <a:spcPts val="0"/>
              </a:spcAft>
            </a:pPr>
            <a:r>
              <a:rPr lang="en-US" spc="-15" dirty="0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dirty="0">
                <a:solidFill>
                  <a:srgbClr val="FFFFFF"/>
                </a:solidFill>
                <a:ea typeface="Arial"/>
                <a:cs typeface="Times New Roman"/>
              </a:rPr>
              <a:t>orso</a:t>
            </a:r>
            <a:r>
              <a:rPr lang="en-US" spc="-30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pc="-10" dirty="0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dirty="0">
                <a:solidFill>
                  <a:srgbClr val="FFFFFF"/>
                </a:solidFill>
                <a:ea typeface="Arial"/>
                <a:cs typeface="Times New Roman"/>
              </a:rPr>
              <a:t>S</a:t>
            </a:r>
            <a:endParaRPr lang="it-IT" sz="1600" dirty="0">
              <a:ea typeface="Calibri"/>
              <a:cs typeface="Times New Roman"/>
            </a:endParaRPr>
          </a:p>
          <a:p>
            <a:pPr algn="ctr">
              <a:spcBef>
                <a:spcPts val="110"/>
              </a:spcBef>
              <a:spcAft>
                <a:spcPts val="0"/>
              </a:spcAft>
            </a:pPr>
            <a:r>
              <a:rPr lang="en-US" sz="4400" b="1" spc="10" dirty="0" err="1">
                <a:solidFill>
                  <a:srgbClr val="FFFFFF"/>
                </a:solidFill>
                <a:ea typeface="Arial"/>
                <a:cs typeface="Times New Roman"/>
              </a:rPr>
              <a:t>M</a:t>
            </a:r>
            <a:r>
              <a:rPr lang="en-US" sz="4400" b="1" dirty="0" err="1">
                <a:solidFill>
                  <a:srgbClr val="FFFFFF"/>
                </a:solidFill>
                <a:ea typeface="Arial"/>
                <a:cs typeface="Times New Roman"/>
              </a:rPr>
              <a:t>e</a:t>
            </a:r>
            <a:r>
              <a:rPr lang="en-US" sz="4400" b="1" spc="-35" dirty="0" err="1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4400" b="1" spc="10" dirty="0" err="1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4400" b="1" spc="-25" dirty="0" err="1">
                <a:solidFill>
                  <a:srgbClr val="FFFFFF"/>
                </a:solidFill>
                <a:ea typeface="Arial"/>
                <a:cs typeface="Times New Roman"/>
              </a:rPr>
              <a:t>a</a:t>
            </a:r>
            <a:r>
              <a:rPr lang="en-US" sz="4400" b="1" dirty="0" err="1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sz="4400" b="1" spc="-25" dirty="0" err="1">
                <a:solidFill>
                  <a:srgbClr val="FFFFFF"/>
                </a:solidFill>
                <a:ea typeface="Arial"/>
                <a:cs typeface="Times New Roman"/>
              </a:rPr>
              <a:t>r</a:t>
            </a:r>
            <a:r>
              <a:rPr lang="en-US" sz="4400" b="1" dirty="0" err="1">
                <a:solidFill>
                  <a:srgbClr val="FFFFFF"/>
                </a:solidFill>
                <a:ea typeface="Arial"/>
                <a:cs typeface="Times New Roman"/>
              </a:rPr>
              <a:t>oni</a:t>
            </a:r>
            <a:r>
              <a:rPr lang="en-US" sz="4400" b="1" spc="10" dirty="0" err="1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4400" b="1" dirty="0" err="1">
                <a:solidFill>
                  <a:srgbClr val="FFFFFF"/>
                </a:solidFill>
                <a:ea typeface="Arial"/>
                <a:cs typeface="Times New Roman"/>
              </a:rPr>
              <a:t>a</a:t>
            </a:r>
            <a:endParaRPr lang="it-IT" dirty="0">
              <a:ea typeface="Calibri"/>
              <a:cs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9474" y="2885891"/>
            <a:ext cx="8887022" cy="392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69340" algn="just">
              <a:lnSpc>
                <a:spcPct val="115000"/>
              </a:lnSpc>
              <a:spcAft>
                <a:spcPts val="0"/>
              </a:spcAft>
            </a:pPr>
            <a:r>
              <a:rPr lang="it-IT" sz="1600" b="1" i="1" spc="-15" dirty="0">
                <a:solidFill>
                  <a:srgbClr val="D49700"/>
                </a:solidFill>
                <a:ea typeface="Arial"/>
                <a:cs typeface="Times New Roman"/>
              </a:rPr>
              <a:t>F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igu</a:t>
            </a:r>
            <a:r>
              <a:rPr lang="it-IT" sz="1600" b="1" i="1" spc="-10" dirty="0">
                <a:solidFill>
                  <a:srgbClr val="D49700"/>
                </a:solidFill>
                <a:ea typeface="Arial"/>
                <a:cs typeface="Times New Roman"/>
              </a:rPr>
              <a:t>r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a</a:t>
            </a:r>
            <a:r>
              <a:rPr lang="it-IT" sz="1600" b="1" i="1" spc="-65" dirty="0">
                <a:solidFill>
                  <a:srgbClr val="D49700"/>
                </a:solidFill>
                <a:ea typeface="Arial"/>
                <a:cs typeface="Times New Roman"/>
              </a:rPr>
              <a:t> </a:t>
            </a:r>
            <a:r>
              <a:rPr lang="it-IT" sz="1600" b="1" i="1" spc="-5" dirty="0">
                <a:solidFill>
                  <a:srgbClr val="D49700"/>
                </a:solidFill>
                <a:ea typeface="Arial"/>
                <a:cs typeface="Times New Roman"/>
              </a:rPr>
              <a:t>P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rofessionale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spc="-6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ecni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Supe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io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13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M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c</a:t>
            </a:r>
            <a:r>
              <a:rPr lang="it-IT" sz="1600" spc="-5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 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per</a:t>
            </a:r>
            <a:r>
              <a:rPr lang="it-IT" sz="1600" spc="5" dirty="0">
                <a:ea typeface="Arial"/>
                <a:cs typeface="Times New Roman"/>
              </a:rPr>
              <a:t> l</a:t>
            </a:r>
            <a:r>
              <a:rPr lang="it-IT" sz="1600" dirty="0">
                <a:ea typeface="Arial"/>
                <a:cs typeface="Times New Roman"/>
              </a:rPr>
              <a:t>’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ndust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ia 4.0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M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canica</a:t>
            </a:r>
            <a:r>
              <a:rPr lang="it-IT" sz="1600" spc="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onautica</a:t>
            </a:r>
            <a:r>
              <a:rPr lang="it-IT" sz="1600" spc="19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è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un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ofilo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est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emame</a:t>
            </a:r>
            <a:r>
              <a:rPr lang="it-IT" sz="1600" spc="-5" dirty="0">
                <a:ea typeface="Arial"/>
                <a:cs typeface="Times New Roman"/>
              </a:rPr>
              <a:t>nt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inn</a:t>
            </a:r>
            <a:r>
              <a:rPr lang="it-IT" sz="1600" spc="-5" dirty="0">
                <a:ea typeface="Arial"/>
                <a:cs typeface="Times New Roman"/>
              </a:rPr>
              <a:t>ova</a:t>
            </a:r>
            <a:r>
              <a:rPr lang="it-IT" sz="1600" dirty="0">
                <a:ea typeface="Arial"/>
                <a:cs typeface="Times New Roman"/>
              </a:rPr>
              <a:t>ti</a:t>
            </a:r>
            <a:r>
              <a:rPr lang="it-IT" sz="1600" spc="-10" dirty="0">
                <a:ea typeface="Arial"/>
                <a:cs typeface="Times New Roman"/>
              </a:rPr>
              <a:t>v</a:t>
            </a:r>
            <a:r>
              <a:rPr lang="it-IT" sz="1600" spc="-2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6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che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nas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dalla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fusione</a:t>
            </a:r>
            <a:r>
              <a:rPr lang="it-IT" sz="1600" spc="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di</a:t>
            </a:r>
            <a:r>
              <a:rPr lang="it-IT" sz="1600" spc="6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 figu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10" dirty="0">
                <a:ea typeface="Arial"/>
                <a:cs typeface="Times New Roman"/>
              </a:rPr>
              <a:t>f</a:t>
            </a:r>
            <a:r>
              <a:rPr lang="it-IT" sz="1600" dirty="0">
                <a:ea typeface="Arial"/>
                <a:cs typeface="Times New Roman"/>
              </a:rPr>
              <a:t>essionali:</a:t>
            </a:r>
            <a:r>
              <a:rPr lang="it-IT" sz="1600" spc="13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il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ecni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per</a:t>
            </a:r>
            <a:r>
              <a:rPr lang="it-IT" sz="1600" spc="15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l</a:t>
            </a:r>
            <a:r>
              <a:rPr lang="it-IT" sz="1600" spc="-15" dirty="0">
                <a:ea typeface="Arial"/>
                <a:cs typeface="Times New Roman"/>
              </a:rPr>
              <a:t>’</a:t>
            </a:r>
            <a:r>
              <a:rPr lang="it-IT" sz="1600" dirty="0">
                <a:ea typeface="Arial"/>
                <a:cs typeface="Times New Roman"/>
              </a:rPr>
              <a:t>au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omazione indust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ial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il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ecni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elett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4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il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ecni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in</a:t>
            </a:r>
            <a:r>
              <a:rPr lang="it-IT" sz="1600" spc="-10" dirty="0">
                <a:ea typeface="Arial"/>
                <a:cs typeface="Times New Roman"/>
              </a:rPr>
              <a:t>f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m</a:t>
            </a:r>
            <a:r>
              <a:rPr lang="it-IT" sz="1600" spc="-5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ti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spc="-2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.</a:t>
            </a:r>
            <a:r>
              <a:rPr lang="it-IT" sz="1600" spc="-10" dirty="0">
                <a:ea typeface="Arial"/>
                <a:cs typeface="Times New Roman"/>
              </a:rPr>
              <a:t> </a:t>
            </a:r>
            <a:r>
              <a:rPr lang="it-IT" sz="1600" spc="-4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ale</a:t>
            </a:r>
            <a:r>
              <a:rPr lang="it-IT" sz="1600" spc="6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ofilo</a:t>
            </a:r>
            <a:r>
              <a:rPr lang="it-IT" sz="1600" spc="1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è</a:t>
            </a:r>
            <a:r>
              <a:rPr lang="it-IT" sz="1600" spc="-3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in</a:t>
            </a:r>
            <a:r>
              <a:rPr lang="it-IT" sz="1600" spc="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linea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on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le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ompe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en</a:t>
            </a:r>
            <a:r>
              <a:rPr lang="it-IT" sz="1600" spc="-5" dirty="0">
                <a:ea typeface="Arial"/>
                <a:cs typeface="Times New Roman"/>
              </a:rPr>
              <a:t>z</a:t>
            </a:r>
            <a:r>
              <a:rPr lang="it-IT" sz="1600" dirty="0">
                <a:ea typeface="Arial"/>
                <a:cs typeface="Times New Roman"/>
              </a:rPr>
              <a:t>e 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ichies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da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ndust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ia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4.0,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poiché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5" dirty="0">
                <a:ea typeface="Arial"/>
                <a:cs typeface="Times New Roman"/>
              </a:rPr>
              <a:t>nt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" dirty="0">
                <a:ea typeface="Arial"/>
                <a:cs typeface="Times New Roman"/>
              </a:rPr>
              <a:t>gr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50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on</a:t>
            </a:r>
            <a:r>
              <a:rPr lang="it-IT" sz="1600" spc="15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s</a:t>
            </a:r>
            <a:r>
              <a:rPr lang="it-IT" sz="1600" spc="-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en</a:t>
            </a:r>
            <a:r>
              <a:rPr lang="it-IT" sz="1600" spc="-5" dirty="0">
                <a:ea typeface="Arial"/>
                <a:cs typeface="Times New Roman"/>
              </a:rPr>
              <a:t>z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leg</a:t>
            </a:r>
            <a:r>
              <a:rPr lang="it-IT" sz="1600" spc="-5" dirty="0">
                <a:ea typeface="Arial"/>
                <a:cs typeface="Times New Roman"/>
              </a:rPr>
              <a:t>at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</a:t>
            </a:r>
            <a:r>
              <a:rPr lang="it-IT" sz="1600" spc="5" dirty="0">
                <a:ea typeface="Arial"/>
                <a:cs typeface="Times New Roman"/>
              </a:rPr>
              <a:t>l</a:t>
            </a:r>
            <a:r>
              <a:rPr lang="it-IT" sz="1600" spc="-15" dirty="0">
                <a:ea typeface="Arial"/>
                <a:cs typeface="Times New Roman"/>
              </a:rPr>
              <a:t>’</a:t>
            </a:r>
            <a:r>
              <a:rPr lang="it-IT" sz="1600" dirty="0">
                <a:ea typeface="Arial"/>
                <a:cs typeface="Times New Roman"/>
              </a:rPr>
              <a:t>au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omazion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</a:t>
            </a:r>
            <a:r>
              <a:rPr lang="it-IT" sz="1600" spc="5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’</a:t>
            </a:r>
            <a:r>
              <a:rPr lang="it-IT" sz="1600" dirty="0" err="1">
                <a:ea typeface="Arial"/>
                <a:cs typeface="Times New Roman"/>
              </a:rPr>
              <a:t>I</a:t>
            </a:r>
            <a:r>
              <a:rPr lang="it-IT" sz="1600" spc="-35" dirty="0" err="1">
                <a:ea typeface="Arial"/>
                <a:cs typeface="Times New Roman"/>
              </a:rPr>
              <a:t>o</a:t>
            </a:r>
            <a:r>
              <a:rPr lang="it-IT" sz="1600" spc="-55" dirty="0" err="1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alla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Big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-5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ta </a:t>
            </a:r>
            <a:r>
              <a:rPr lang="it-IT" sz="1600" spc="-5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nal</a:t>
            </a:r>
            <a:r>
              <a:rPr lang="it-IT" sz="1600" spc="-5" dirty="0">
                <a:ea typeface="Arial"/>
                <a:cs typeface="Times New Roman"/>
              </a:rPr>
              <a:t>y</a:t>
            </a:r>
            <a:r>
              <a:rPr lang="it-IT" sz="1600" dirty="0">
                <a:ea typeface="Arial"/>
                <a:cs typeface="Times New Roman"/>
              </a:rPr>
              <a:t>si</a:t>
            </a:r>
            <a:r>
              <a:rPr lang="it-IT" sz="1600" spc="-10" dirty="0">
                <a:ea typeface="Arial"/>
                <a:cs typeface="Times New Roman"/>
              </a:rPr>
              <a:t>s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alla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obotica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indust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iale</a:t>
            </a:r>
            <a:r>
              <a:rPr lang="it-IT" sz="1600" spc="4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</a:t>
            </a:r>
            <a:r>
              <a:rPr lang="it-IT" sz="1600" spc="5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’I</a:t>
            </a:r>
            <a:r>
              <a:rPr lang="it-IT" sz="1600" spc="20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T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svilu</a:t>
            </a:r>
            <a:r>
              <a:rPr lang="it-IT" sz="1600" spc="15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pa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una</a:t>
            </a:r>
            <a:r>
              <a:rPr lang="it-IT" sz="1600" spc="1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se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ie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di</a:t>
            </a:r>
            <a:r>
              <a:rPr lang="it-IT" sz="1600" spc="-7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so</a:t>
            </a:r>
            <a:r>
              <a:rPr lang="it-IT" sz="1600" spc="10" dirty="0">
                <a:ea typeface="Arial"/>
                <a:cs typeface="Times New Roman"/>
              </a:rPr>
              <a:t>f</a:t>
            </a:r>
            <a:r>
              <a:rPr lang="it-IT" sz="1600" dirty="0">
                <a:ea typeface="Arial"/>
                <a:cs typeface="Times New Roman"/>
              </a:rPr>
              <a:t>t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dirty="0" err="1">
                <a:ea typeface="Arial"/>
                <a:cs typeface="Times New Roman"/>
              </a:rPr>
              <a:t>s</a:t>
            </a:r>
            <a:r>
              <a:rPr lang="it-IT" sz="1600" spc="15" dirty="0" err="1">
                <a:ea typeface="Arial"/>
                <a:cs typeface="Times New Roman"/>
              </a:rPr>
              <a:t>k</a:t>
            </a:r>
            <a:r>
              <a:rPr lang="it-IT" sz="1600" dirty="0" err="1">
                <a:ea typeface="Arial"/>
                <a:cs typeface="Times New Roman"/>
              </a:rPr>
              <a:t>ills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leg</a:t>
            </a:r>
            <a:r>
              <a:rPr lang="it-IT" sz="1600" spc="-5" dirty="0">
                <a:ea typeface="Arial"/>
                <a:cs typeface="Times New Roman"/>
              </a:rPr>
              <a:t>at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4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dirty="0" err="1">
                <a:ea typeface="Arial"/>
                <a:cs typeface="Times New Roman"/>
              </a:rPr>
              <a:t>p</a:t>
            </a:r>
            <a:r>
              <a:rPr lang="it-IT" sz="1600" spc="-10" dirty="0" err="1">
                <a:ea typeface="Arial"/>
                <a:cs typeface="Times New Roman"/>
              </a:rPr>
              <a:t>r</a:t>
            </a:r>
            <a:r>
              <a:rPr lang="it-IT" sz="1600" dirty="0" err="1">
                <a:ea typeface="Arial"/>
                <a:cs typeface="Times New Roman"/>
              </a:rPr>
              <a:t>oblem</a:t>
            </a:r>
            <a:r>
              <a:rPr lang="it-IT" sz="1600" spc="55" dirty="0">
                <a:ea typeface="Arial"/>
                <a:cs typeface="Times New Roman"/>
              </a:rPr>
              <a:t> </a:t>
            </a:r>
            <a:r>
              <a:rPr lang="it-IT" sz="1600" dirty="0" err="1">
                <a:ea typeface="Arial"/>
                <a:cs typeface="Times New Roman"/>
              </a:rPr>
              <a:t>solving</a:t>
            </a:r>
            <a:r>
              <a:rPr lang="it-IT" sz="1600" dirty="0">
                <a:ea typeface="Arial"/>
                <a:cs typeface="Times New Roman"/>
              </a:rPr>
              <a:t> e</a:t>
            </a:r>
            <a:r>
              <a:rPr lang="it-IT" sz="1600" spc="-7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al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eam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buildin</a:t>
            </a:r>
            <a:r>
              <a:rPr lang="it-IT" sz="1600" spc="-15" dirty="0">
                <a:ea typeface="Arial"/>
                <a:cs typeface="Times New Roman"/>
              </a:rPr>
              <a:t>g</a:t>
            </a:r>
            <a:r>
              <a:rPr lang="it-IT" sz="1400" dirty="0">
                <a:ea typeface="Arial"/>
                <a:cs typeface="Times New Roman"/>
              </a:rPr>
              <a:t>.</a:t>
            </a:r>
            <a:r>
              <a:rPr lang="it-IT" sz="1400" dirty="0">
                <a:ea typeface="Calibri"/>
                <a:cs typeface="Times New Roman"/>
              </a:rPr>
              <a:t> </a:t>
            </a:r>
          </a:p>
          <a:p>
            <a:pPr marR="1550035" algn="just">
              <a:lnSpc>
                <a:spcPct val="115000"/>
              </a:lnSpc>
              <a:spcAft>
                <a:spcPts val="0"/>
              </a:spcAft>
            </a:pPr>
            <a:r>
              <a:rPr lang="it-IT" sz="1600" b="1" i="1" spc="-5" dirty="0">
                <a:solidFill>
                  <a:srgbClr val="D49700"/>
                </a:solidFill>
                <a:ea typeface="Arial"/>
                <a:cs typeface="Times New Roman"/>
              </a:rPr>
              <a:t>C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om</a:t>
            </a:r>
            <a:r>
              <a:rPr lang="it-IT" sz="1600" b="1" i="1" spc="5" dirty="0">
                <a:solidFill>
                  <a:srgbClr val="D49700"/>
                </a:solidFill>
                <a:ea typeface="Arial"/>
                <a:cs typeface="Times New Roman"/>
              </a:rPr>
              <a:t>p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e</a:t>
            </a:r>
            <a:r>
              <a:rPr lang="it-IT" sz="1600" b="1" i="1" spc="-5" dirty="0">
                <a:solidFill>
                  <a:srgbClr val="D49700"/>
                </a:solidFill>
                <a:ea typeface="Arial"/>
                <a:cs typeface="Times New Roman"/>
              </a:rPr>
              <a:t>t</a:t>
            </a:r>
            <a:r>
              <a:rPr lang="it-IT" sz="1600" b="1" i="1" dirty="0">
                <a:solidFill>
                  <a:srgbClr val="D49700"/>
                </a:solidFill>
                <a:ea typeface="Arial"/>
                <a:cs typeface="Times New Roman"/>
              </a:rPr>
              <a:t>enze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it-IT" sz="1600" spc="-1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spc="-10" dirty="0">
                <a:ea typeface="Arial"/>
                <a:cs typeface="Times New Roman"/>
              </a:rPr>
              <a:t>P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ogetta</a:t>
            </a:r>
            <a:r>
              <a:rPr lang="it-IT" sz="1600" spc="-20" dirty="0">
                <a:ea typeface="Arial"/>
                <a:cs typeface="Times New Roman"/>
              </a:rPr>
              <a:t>re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ealizza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4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p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o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otipi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installa</a:t>
            </a:r>
            <a:r>
              <a:rPr lang="it-IT" sz="1600" spc="-20" dirty="0">
                <a:ea typeface="Arial"/>
                <a:cs typeface="Times New Roman"/>
              </a:rPr>
              <a:t>re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gesti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 i</a:t>
            </a:r>
            <a:r>
              <a:rPr lang="it-IT" sz="1600" spc="-10" dirty="0">
                <a:ea typeface="Arial"/>
                <a:cs typeface="Times New Roman"/>
              </a:rPr>
              <a:t> sis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em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esegui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manu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enzion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o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dina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ia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p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edittiv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14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ma</a:t>
            </a:r>
            <a:r>
              <a:rPr lang="it-IT" sz="1600" spc="-15" dirty="0">
                <a:ea typeface="Arial"/>
                <a:cs typeface="Times New Roman"/>
              </a:rPr>
              <a:t>c</a:t>
            </a:r>
            <a:r>
              <a:rPr lang="it-IT" sz="1600" spc="-10" dirty="0">
                <a:ea typeface="Arial"/>
                <a:cs typeface="Times New Roman"/>
              </a:rPr>
              <a:t>chin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1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elevat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in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spc="-15" dirty="0">
                <a:ea typeface="Arial"/>
                <a:cs typeface="Times New Roman"/>
              </a:rPr>
              <a:t>gr</a:t>
            </a:r>
            <a:r>
              <a:rPr lang="it-IT" sz="1600" spc="-10" dirty="0">
                <a:ea typeface="Arial"/>
                <a:cs typeface="Times New Roman"/>
              </a:rPr>
              <a:t>azione me</a:t>
            </a:r>
            <a:r>
              <a:rPr lang="it-IT" sz="1600" spc="-15" dirty="0">
                <a:ea typeface="Arial"/>
                <a:cs typeface="Times New Roman"/>
              </a:rPr>
              <a:t>c</a:t>
            </a:r>
            <a:r>
              <a:rPr lang="it-IT" sz="1600" spc="-10" dirty="0">
                <a:ea typeface="Arial"/>
                <a:cs typeface="Times New Roman"/>
              </a:rPr>
              <a:t>canica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elett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onic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18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-1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in</a:t>
            </a:r>
            <a:r>
              <a:rPr lang="it-IT" sz="1600" spc="-20" dirty="0">
                <a:ea typeface="Arial"/>
                <a:cs typeface="Times New Roman"/>
              </a:rPr>
              <a:t>f</a:t>
            </a:r>
            <a:r>
              <a:rPr lang="it-IT" sz="1600" spc="-10" dirty="0">
                <a:ea typeface="Arial"/>
                <a:cs typeface="Times New Roman"/>
              </a:rPr>
              <a:t>o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matica;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it-IT" sz="160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dirty="0">
                <a:ea typeface="Arial"/>
                <a:cs typeface="Times New Roman"/>
              </a:rPr>
              <a:t>G</a:t>
            </a:r>
            <a:r>
              <a:rPr lang="it-IT" sz="1600" spc="-10" dirty="0">
                <a:ea typeface="Arial"/>
                <a:cs typeface="Times New Roman"/>
              </a:rPr>
              <a:t>esti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12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i </a:t>
            </a:r>
            <a:r>
              <a:rPr lang="it-IT" sz="1600" spc="70" dirty="0">
                <a:ea typeface="Arial"/>
                <a:cs typeface="Times New Roman"/>
              </a:rPr>
              <a:t> 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obo</a:t>
            </a:r>
            <a:r>
              <a:rPr lang="it-IT" sz="1600" dirty="0">
                <a:ea typeface="Arial"/>
                <a:cs typeface="Times New Roman"/>
              </a:rPr>
              <a:t>t </a:t>
            </a:r>
            <a:r>
              <a:rPr lang="it-IT" sz="1600" spc="5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indust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iali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8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individuand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6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e/o sugge</a:t>
            </a:r>
            <a:r>
              <a:rPr lang="it-IT" sz="1600" spc="-20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end</a:t>
            </a:r>
            <a:r>
              <a:rPr lang="it-IT" sz="1600" dirty="0">
                <a:ea typeface="Arial"/>
                <a:cs typeface="Times New Roman"/>
              </a:rPr>
              <a:t>o </a:t>
            </a:r>
            <a:r>
              <a:rPr lang="it-IT" sz="1600" spc="-10" dirty="0">
                <a:ea typeface="Arial"/>
                <a:cs typeface="Times New Roman"/>
              </a:rPr>
              <a:t>in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e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-20" dirty="0">
                <a:ea typeface="Arial"/>
                <a:cs typeface="Times New Roman"/>
              </a:rPr>
              <a:t>v</a:t>
            </a:r>
            <a:r>
              <a:rPr lang="it-IT" sz="1600" spc="-10" dirty="0">
                <a:ea typeface="Arial"/>
                <a:cs typeface="Times New Roman"/>
              </a:rPr>
              <a:t>ent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5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nell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10" dirty="0">
                <a:ea typeface="Arial"/>
                <a:cs typeface="Times New Roman"/>
              </a:rPr>
              <a:t> lo</a:t>
            </a:r>
            <a:r>
              <a:rPr lang="it-IT" sz="1600" spc="-15" dirty="0">
                <a:ea typeface="Arial"/>
                <a:cs typeface="Times New Roman"/>
              </a:rPr>
              <a:t>g</a:t>
            </a:r>
            <a:r>
              <a:rPr lang="it-IT" sz="1600" spc="-10" dirty="0">
                <a:ea typeface="Arial"/>
                <a:cs typeface="Times New Roman"/>
              </a:rPr>
              <a:t>ic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de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miglio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amen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spc="-15" dirty="0">
                <a:ea typeface="Arial"/>
                <a:cs typeface="Times New Roman"/>
              </a:rPr>
              <a:t>c</a:t>
            </a:r>
            <a:r>
              <a:rPr lang="it-IT" sz="1600" spc="-10" dirty="0">
                <a:ea typeface="Arial"/>
                <a:cs typeface="Times New Roman"/>
              </a:rPr>
              <a:t>ontinu</a:t>
            </a:r>
            <a:r>
              <a:rPr lang="it-IT" sz="1600" spc="-3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utilizzand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l</a:t>
            </a:r>
            <a:r>
              <a:rPr lang="it-IT" sz="1600" spc="-25" dirty="0">
                <a:ea typeface="Arial"/>
                <a:cs typeface="Times New Roman"/>
              </a:rPr>
              <a:t>’</a:t>
            </a:r>
            <a:r>
              <a:rPr lang="it-IT" sz="1600" spc="-10" dirty="0">
                <a:ea typeface="Arial"/>
                <a:cs typeface="Times New Roman"/>
              </a:rPr>
              <a:t>analis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de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dati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per ga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anti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l</a:t>
            </a:r>
            <a:r>
              <a:rPr lang="it-IT" sz="1600" spc="-65" dirty="0">
                <a:ea typeface="Arial"/>
                <a:cs typeface="Times New Roman"/>
              </a:rPr>
              <a:t>’</a:t>
            </a:r>
            <a:r>
              <a:rPr lang="it-IT" sz="1600" spc="-10" dirty="0">
                <a:ea typeface="Arial"/>
                <a:cs typeface="Times New Roman"/>
              </a:rPr>
              <a:t>efficienza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funzionamen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3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spc="-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ispa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mi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2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ene</a:t>
            </a:r>
            <a:r>
              <a:rPr lang="it-IT" sz="1600" spc="-15" dirty="0">
                <a:ea typeface="Arial"/>
                <a:cs typeface="Times New Roman"/>
              </a:rPr>
              <a:t>r</a:t>
            </a:r>
            <a:r>
              <a:rPr lang="it-IT" sz="1600" spc="-10" dirty="0">
                <a:ea typeface="Arial"/>
                <a:cs typeface="Times New Roman"/>
              </a:rPr>
              <a:t>geti</a:t>
            </a:r>
            <a:r>
              <a:rPr lang="it-IT" sz="1600" spc="-1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3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sos</a:t>
            </a:r>
            <a:r>
              <a:rPr lang="it-IT" sz="1600" spc="-15" dirty="0">
                <a:ea typeface="Arial"/>
                <a:cs typeface="Times New Roman"/>
              </a:rPr>
              <a:t>t</a:t>
            </a:r>
            <a:r>
              <a:rPr lang="it-IT" sz="1600" spc="-10" dirty="0">
                <a:ea typeface="Arial"/>
                <a:cs typeface="Times New Roman"/>
              </a:rPr>
              <a:t>enibilit</a:t>
            </a:r>
            <a:r>
              <a:rPr lang="it-IT" sz="1600" dirty="0">
                <a:ea typeface="Arial"/>
                <a:cs typeface="Times New Roman"/>
              </a:rPr>
              <a:t>à</a:t>
            </a:r>
            <a:r>
              <a:rPr lang="it-IT" sz="1600" spc="35" dirty="0">
                <a:ea typeface="Arial"/>
                <a:cs typeface="Times New Roman"/>
              </a:rPr>
              <a:t> </a:t>
            </a:r>
            <a:r>
              <a:rPr lang="it-IT" sz="1600" spc="-10" dirty="0">
                <a:ea typeface="Arial"/>
                <a:cs typeface="Times New Roman"/>
              </a:rPr>
              <a:t>ambiental</a:t>
            </a:r>
            <a:r>
              <a:rPr lang="it-IT" sz="1600" spc="-2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.</a:t>
            </a:r>
            <a:endParaRPr lang="it-IT" sz="1600" dirty="0">
              <a:ea typeface="Calibri"/>
              <a:cs typeface="Times New Roman"/>
            </a:endParaRPr>
          </a:p>
          <a:p>
            <a:pPr marR="209550">
              <a:lnSpc>
                <a:spcPct val="106000"/>
              </a:lnSpc>
              <a:spcBef>
                <a:spcPts val="285"/>
              </a:spcBef>
              <a:spcAft>
                <a:spcPts val="0"/>
              </a:spcAft>
            </a:pPr>
            <a:r>
              <a:rPr lang="it-IT" sz="1600" dirty="0">
                <a:ea typeface="Calibri"/>
                <a:cs typeface="Times New Roman"/>
                <a:sym typeface="Wingdings"/>
              </a:rPr>
              <a:t></a:t>
            </a:r>
            <a:r>
              <a:rPr lang="it-IT" sz="1600" dirty="0">
                <a:ea typeface="Calibri"/>
                <a:cs typeface="Times New Roman"/>
              </a:rPr>
              <a:t>Individuare e progettare soluzioni curvate sulle esigenze dei clienti  applicando i principi dell’Industria 4.0.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4016" y="1484784"/>
            <a:ext cx="903649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it-IT" sz="2800" b="1" i="1" dirty="0">
                <a:solidFill>
                  <a:srgbClr val="D59800"/>
                </a:solidFill>
              </a:rPr>
              <a:t>TECNICO SUPERIORE MECCATRONICO</a:t>
            </a:r>
          </a:p>
          <a:p>
            <a:pPr>
              <a:lnSpc>
                <a:spcPts val="3360"/>
              </a:lnSpc>
            </a:pPr>
            <a:r>
              <a:rPr lang="it-IT" sz="2800" b="1" i="1" dirty="0">
                <a:solidFill>
                  <a:srgbClr val="D59800"/>
                </a:solidFill>
              </a:rPr>
              <a:t>PER L’INDUSTRIA 4.0 MECCANICA E AERONAUTICA</a:t>
            </a:r>
          </a:p>
          <a:p>
            <a:r>
              <a:rPr lang="it-IT" sz="1600" b="1" dirty="0">
                <a:solidFill>
                  <a:srgbClr val="000000"/>
                </a:solidFill>
              </a:rPr>
              <a:t>Durata del corso </a:t>
            </a:r>
            <a:r>
              <a:rPr lang="it-IT" sz="1600" b="1" dirty="0" err="1">
                <a:solidFill>
                  <a:srgbClr val="000000"/>
                </a:solidFill>
              </a:rPr>
              <a:t>max</a:t>
            </a:r>
            <a:r>
              <a:rPr lang="it-IT" sz="1600" b="1" dirty="0">
                <a:solidFill>
                  <a:srgbClr val="000000"/>
                </a:solidFill>
              </a:rPr>
              <a:t> 2.000 ore </a:t>
            </a:r>
            <a:r>
              <a:rPr lang="it-IT" sz="1050" b="1" dirty="0">
                <a:solidFill>
                  <a:srgbClr val="000000"/>
                </a:solidFill>
              </a:rPr>
              <a:t>(di cui il 30% di tirocinio formativo, anche all’estero)</a:t>
            </a:r>
          </a:p>
          <a:p>
            <a:r>
              <a:rPr lang="it-IT" sz="1600" b="1" dirty="0">
                <a:solidFill>
                  <a:srgbClr val="000000"/>
                </a:solidFill>
              </a:rPr>
              <a:t>4 semestri - 2 annualità - V livello EQF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2590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-171400"/>
            <a:ext cx="9108504" cy="1268759"/>
            <a:chOff x="0" y="0"/>
            <a:chExt cx="14066" cy="2526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2288" y="0"/>
              <a:ext cx="9748" cy="2526"/>
              <a:chOff x="2288" y="0"/>
              <a:chExt cx="9748" cy="2526"/>
            </a:xfrm>
          </p:grpSpPr>
          <p:sp>
            <p:nvSpPr>
              <p:cNvPr id="18" name="Freeform 4"/>
              <p:cNvSpPr>
                <a:spLocks/>
              </p:cNvSpPr>
              <p:nvPr/>
            </p:nvSpPr>
            <p:spPr bwMode="auto">
              <a:xfrm>
                <a:off x="2288" y="0"/>
                <a:ext cx="9748" cy="2526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20" name="CasellaDiTesto 19"/>
          <p:cNvSpPr txBox="1"/>
          <p:nvPr/>
        </p:nvSpPr>
        <p:spPr>
          <a:xfrm>
            <a:off x="827584" y="44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I NOSTRI PERCORSI IFTS</a:t>
            </a:r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304256" cy="20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2293735" cy="20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007" y="1196752"/>
            <a:ext cx="3851921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435F"/>
            </a:solidFill>
          </a:ln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rgbClr val="00435F"/>
                </a:solidFill>
              </a:rPr>
              <a:t>TECNICO PER LA LOGISTICA INTEGRATA  PER IL TRASPORTO AEREO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007" y="4109591"/>
            <a:ext cx="3851921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435F"/>
            </a:solidFill>
          </a:ln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rgbClr val="00435F"/>
                </a:solidFill>
              </a:rPr>
              <a:t>TECNICO PER LA LOGISTICA INTEGRATA </a:t>
            </a:r>
          </a:p>
          <a:p>
            <a:r>
              <a:rPr lang="it-IT" sz="1700" b="1" dirty="0">
                <a:solidFill>
                  <a:srgbClr val="00435F"/>
                </a:solidFill>
              </a:rPr>
              <a:t>E INTERMODALE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39952" y="1196752"/>
            <a:ext cx="4824536" cy="5555367"/>
          </a:xfrm>
          <a:prstGeom prst="rect">
            <a:avLst/>
          </a:prstGeom>
          <a:ln w="19050">
            <a:solidFill>
              <a:srgbClr val="00435F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600" dirty="0">
                <a:solidFill>
                  <a:prstClr val="black"/>
                </a:solidFill>
              </a:rPr>
              <a:t>Corsi </a:t>
            </a:r>
            <a:r>
              <a:rPr lang="it-IT" sz="2600" b="1" dirty="0">
                <a:solidFill>
                  <a:prstClr val="black"/>
                </a:solidFill>
              </a:rPr>
              <a:t>post diploma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solidFill>
                  <a:prstClr val="black"/>
                </a:solidFill>
              </a:rPr>
              <a:t>Certificato di Specializzazione </a:t>
            </a:r>
            <a:r>
              <a:rPr lang="it-IT" sz="2600" dirty="0">
                <a:solidFill>
                  <a:prstClr val="black"/>
                </a:solidFill>
              </a:rPr>
              <a:t>(IV livello EQF)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dirty="0"/>
              <a:t>Rivolti a </a:t>
            </a:r>
            <a:r>
              <a:rPr lang="it-IT" sz="2400" b="1" dirty="0"/>
              <a:t>giovani </a:t>
            </a:r>
            <a:r>
              <a:rPr lang="it-IT" sz="2400" dirty="0"/>
              <a:t>e </a:t>
            </a:r>
            <a:r>
              <a:rPr lang="it-IT" sz="2400" b="1" dirty="0"/>
              <a:t>adulti</a:t>
            </a:r>
            <a:r>
              <a:rPr lang="it-IT" sz="2400" dirty="0"/>
              <a:t> (</a:t>
            </a:r>
            <a:r>
              <a:rPr lang="it-IT" sz="2000" dirty="0" err="1"/>
              <a:t>max</a:t>
            </a:r>
            <a:r>
              <a:rPr lang="it-IT" sz="2000" dirty="0"/>
              <a:t> 29 anni</a:t>
            </a:r>
            <a:r>
              <a:rPr lang="it-IT" sz="2400" dirty="0"/>
              <a:t>)  in possesso di </a:t>
            </a:r>
            <a:r>
              <a:rPr lang="it-IT" sz="2400" b="1" dirty="0"/>
              <a:t>diploma di istruzione secondaria superiore </a:t>
            </a:r>
            <a:r>
              <a:rPr lang="it-IT" sz="2400" dirty="0"/>
              <a:t>o</a:t>
            </a:r>
            <a:r>
              <a:rPr lang="it-IT" sz="2400" b="1" dirty="0"/>
              <a:t> professionale di tecnico</a:t>
            </a:r>
            <a:endParaRPr lang="it-IT" sz="2400" dirty="0">
              <a:solidFill>
                <a:prstClr val="black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solidFill>
                  <a:prstClr val="black"/>
                </a:solidFill>
              </a:rPr>
              <a:t>1000 ore </a:t>
            </a:r>
            <a:r>
              <a:rPr lang="it-IT" sz="2600" dirty="0">
                <a:solidFill>
                  <a:prstClr val="black"/>
                </a:solidFill>
              </a:rPr>
              <a:t>di cui </a:t>
            </a:r>
            <a:r>
              <a:rPr lang="it-IT" sz="2600" b="1" dirty="0">
                <a:solidFill>
                  <a:prstClr val="black"/>
                </a:solidFill>
              </a:rPr>
              <a:t>480 ore </a:t>
            </a:r>
            <a:r>
              <a:rPr lang="it-IT" sz="2600" dirty="0">
                <a:solidFill>
                  <a:prstClr val="black"/>
                </a:solidFill>
              </a:rPr>
              <a:t>di</a:t>
            </a:r>
            <a:r>
              <a:rPr lang="it-IT" sz="2600" b="1" dirty="0">
                <a:solidFill>
                  <a:prstClr val="black"/>
                </a:solidFill>
              </a:rPr>
              <a:t> tirocinio in azienda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600" dirty="0"/>
              <a:t>Ambito di riferimento: </a:t>
            </a:r>
            <a:r>
              <a:rPr lang="it-IT" sz="2600" b="1" dirty="0"/>
              <a:t>logistica integrata </a:t>
            </a:r>
            <a:r>
              <a:rPr lang="it-IT" sz="2600" dirty="0"/>
              <a:t>e</a:t>
            </a:r>
            <a:r>
              <a:rPr lang="it-IT" sz="2600" b="1" dirty="0"/>
              <a:t> intermodale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prstClr val="black"/>
                </a:solidFill>
              </a:rPr>
              <a:t>Corsi</a:t>
            </a:r>
            <a:r>
              <a:rPr lang="it-IT" sz="2600" b="1" dirty="0" smtClean="0">
                <a:solidFill>
                  <a:prstClr val="black"/>
                </a:solidFill>
              </a:rPr>
              <a:t> Gratuiti</a:t>
            </a:r>
            <a:endParaRPr lang="it-IT" sz="2600" b="1" dirty="0">
              <a:solidFill>
                <a:prstClr val="black"/>
              </a:solidFill>
            </a:endParaRPr>
          </a:p>
        </p:txBody>
      </p:sp>
      <p:sp>
        <p:nvSpPr>
          <p:cNvPr id="16" name="Esplosione 1 15"/>
          <p:cNvSpPr/>
          <p:nvPr/>
        </p:nvSpPr>
        <p:spPr>
          <a:xfrm rot="960000">
            <a:off x="2240911" y="4489148"/>
            <a:ext cx="1635923" cy="1518307"/>
          </a:xfrm>
          <a:prstGeom prst="irregularSeal1">
            <a:avLst/>
          </a:prstGeom>
          <a:solidFill>
            <a:schemeClr val="bg1"/>
          </a:solidFill>
          <a:ln>
            <a:solidFill>
              <a:srgbClr val="00435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35F"/>
                </a:solidFill>
              </a:rPr>
              <a:t>NEW! </a:t>
            </a:r>
          </a:p>
          <a:p>
            <a:pPr algn="r"/>
            <a:r>
              <a:rPr lang="it-IT" sz="1200" b="1" dirty="0">
                <a:solidFill>
                  <a:srgbClr val="00435F"/>
                </a:solidFill>
              </a:rPr>
              <a:t>A MILANO</a:t>
            </a:r>
            <a:r>
              <a:rPr lang="it-IT" sz="1600" b="1" dirty="0">
                <a:solidFill>
                  <a:srgbClr val="00435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83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2051720" y="449000"/>
            <a:ext cx="5112568" cy="48965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00FF00"/>
                </a:solidFill>
              </a:ln>
              <a:solidFill>
                <a:srgbClr val="09738E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352" y="5828491"/>
            <a:ext cx="9127648" cy="984885"/>
          </a:xfrm>
          <a:prstGeom prst="rect">
            <a:avLst/>
          </a:prstGeom>
          <a:solidFill>
            <a:srgbClr val="00435F"/>
          </a:solidFill>
          <a:ln w="57150">
            <a:solidFill>
              <a:srgbClr val="0973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800" b="1" dirty="0">
                <a:solidFill>
                  <a:schemeClr val="bg1"/>
                </a:solidFill>
              </a:rPr>
              <a:t>www.itslombardomobilita.it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0977" y="-27384"/>
            <a:ext cx="9113024" cy="907941"/>
          </a:xfrm>
          <a:prstGeom prst="rect">
            <a:avLst/>
          </a:prstGeom>
          <a:solidFill>
            <a:srgbClr val="00435F"/>
          </a:solidFill>
          <a:ln w="57150">
            <a:solidFill>
              <a:srgbClr val="0973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VISITA IL SITO E LA NOSTRA </a:t>
            </a:r>
            <a:r>
              <a:rPr lang="it-IT" sz="3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LANDING PAGE </a:t>
            </a:r>
            <a:r>
              <a:rPr lang="it-IT" sz="36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it-IT" sz="1700" b="1" dirty="0">
                <a:solidFill>
                  <a:schemeClr val="bg1"/>
                </a:solidFill>
                <a:hlinkClick r:id="rId4"/>
              </a:rPr>
              <a:t>https://itslombardomobilita.it/its-lombardo-mobilita-sostenibile-alta-formazione-post-diploma/</a:t>
            </a:r>
            <a:endParaRPr lang="it-IT" sz="17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5487"/>
            <a:ext cx="1872208" cy="179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33" y="3805956"/>
            <a:ext cx="4301244" cy="19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74716" y="404664"/>
            <a:ext cx="1901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dirty="0">
                <a:solidFill>
                  <a:srgbClr val="00FF00"/>
                </a:solidFill>
                <a:latin typeface="Freestyle Script" panose="030804020302050B0404" pitchFamily="66" charset="0"/>
              </a:rPr>
              <a:t>potrai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2132" y="1815207"/>
            <a:ext cx="4823924" cy="461665"/>
          </a:xfrm>
          <a:prstGeom prst="rect">
            <a:avLst/>
          </a:prstGeom>
          <a:solidFill>
            <a:srgbClr val="00435F"/>
          </a:solidFill>
          <a:ln w="57150">
            <a:solidFill>
              <a:srgbClr val="0973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chemeClr val="bg1"/>
                </a:solidFill>
              </a:rPr>
              <a:t>PARTECIPARE AI NOSTRI OPEN MEET </a:t>
            </a:r>
            <a:endParaRPr lang="it-IT" sz="23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448272" cy="5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6228184" y="3498974"/>
            <a:ext cx="2670341" cy="1154162"/>
          </a:xfrm>
          <a:prstGeom prst="rect">
            <a:avLst/>
          </a:prstGeom>
          <a:solidFill>
            <a:srgbClr val="00435F"/>
          </a:solidFill>
          <a:ln w="57150">
            <a:solidFill>
              <a:srgbClr val="0973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chemeClr val="bg1"/>
                </a:solidFill>
              </a:rPr>
              <a:t>COMPILARE LA </a:t>
            </a:r>
            <a:r>
              <a:rPr lang="it-IT" sz="23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MANIFESTAZIONE </a:t>
            </a:r>
          </a:p>
          <a:p>
            <a:pPr algn="ctr"/>
            <a:r>
              <a:rPr lang="it-IT" sz="23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 INTERESSE</a:t>
            </a:r>
            <a:endParaRPr lang="it-IT" sz="23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00" y="2886035"/>
            <a:ext cx="3960440" cy="830997"/>
          </a:xfrm>
          <a:prstGeom prst="rect">
            <a:avLst/>
          </a:prstGeom>
          <a:solidFill>
            <a:srgbClr val="00435F"/>
          </a:solidFill>
          <a:ln w="57150">
            <a:solidFill>
              <a:srgbClr val="0973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chemeClr val="bg1"/>
                </a:solidFill>
              </a:rPr>
              <a:t>GUARDARE LE INTERVISTE AI NOSTRI STUDENTI</a:t>
            </a:r>
            <a:endParaRPr lang="it-IT" sz="23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0" y="3614373"/>
            <a:ext cx="2529260" cy="211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35496" y="1484784"/>
            <a:ext cx="467544" cy="432048"/>
          </a:xfrm>
          <a:prstGeom prst="ellipse">
            <a:avLst/>
          </a:prstGeom>
          <a:solidFill>
            <a:srgbClr val="09738E"/>
          </a:solidFill>
          <a:ln>
            <a:solidFill>
              <a:srgbClr val="004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16" name="Ovale 15"/>
          <p:cNvSpPr/>
          <p:nvPr/>
        </p:nvSpPr>
        <p:spPr>
          <a:xfrm>
            <a:off x="41712" y="3184431"/>
            <a:ext cx="467544" cy="432048"/>
          </a:xfrm>
          <a:prstGeom prst="ellipse">
            <a:avLst/>
          </a:prstGeom>
          <a:solidFill>
            <a:srgbClr val="09738E"/>
          </a:solidFill>
          <a:ln>
            <a:solidFill>
              <a:srgbClr val="004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17" name="Ovale 16"/>
          <p:cNvSpPr/>
          <p:nvPr/>
        </p:nvSpPr>
        <p:spPr>
          <a:xfrm>
            <a:off x="8573784" y="3282950"/>
            <a:ext cx="467544" cy="432048"/>
          </a:xfrm>
          <a:prstGeom prst="ellipse">
            <a:avLst/>
          </a:prstGeom>
          <a:solidFill>
            <a:srgbClr val="09738E"/>
          </a:solidFill>
          <a:ln>
            <a:solidFill>
              <a:srgbClr val="004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0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-37412" y="22089"/>
            <a:ext cx="7775575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3991" y="0"/>
            <a:ext cx="9217024" cy="1268759"/>
            <a:chOff x="0" y="0"/>
            <a:chExt cx="14066" cy="252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288" y="0"/>
              <a:ext cx="9748" cy="2526"/>
              <a:chOff x="2288" y="0"/>
              <a:chExt cx="9748" cy="2526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auto">
              <a:xfrm>
                <a:off x="2288" y="0"/>
                <a:ext cx="9748" cy="2526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15" name="CasellaDiTesto 14"/>
          <p:cNvSpPr txBox="1"/>
          <p:nvPr/>
        </p:nvSpPr>
        <p:spPr>
          <a:xfrm>
            <a:off x="912113" y="8246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COSA SONO GLI ITS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79512" y="1317223"/>
            <a:ext cx="8846022" cy="5370701"/>
          </a:xfrm>
          <a:prstGeom prst="rect">
            <a:avLst/>
          </a:prstGeom>
          <a:ln w="19050">
            <a:solidFill>
              <a:srgbClr val="00435F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Corsi </a:t>
            </a:r>
            <a:r>
              <a:rPr lang="it-IT" sz="2800" b="1" dirty="0"/>
              <a:t>post diploma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b="1" dirty="0"/>
              <a:t>Formazione terziaria </a:t>
            </a:r>
            <a:r>
              <a:rPr lang="it-IT" sz="2800" dirty="0"/>
              <a:t>non accademica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Diploma di Tecnico Superiore  </a:t>
            </a:r>
            <a:r>
              <a:rPr lang="it-IT" sz="2800" b="1" dirty="0"/>
              <a:t>V livello EQF</a:t>
            </a:r>
          </a:p>
          <a:p>
            <a:pPr lvl="1">
              <a:spcAft>
                <a:spcPts val="600"/>
              </a:spcAft>
            </a:pPr>
            <a:r>
              <a:rPr lang="it-IT" sz="2800" dirty="0"/>
              <a:t> </a:t>
            </a:r>
            <a:r>
              <a:rPr lang="it-IT" sz="2800" b="1" dirty="0"/>
              <a:t>4 semestri</a:t>
            </a:r>
            <a:r>
              <a:rPr lang="it-IT" sz="2800" dirty="0"/>
              <a:t> </a:t>
            </a:r>
            <a:r>
              <a:rPr lang="it-IT" sz="2400" dirty="0"/>
              <a:t>(VI livello nel caso di 6 semestri)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Rivolti a </a:t>
            </a:r>
            <a:r>
              <a:rPr lang="it-IT" sz="2800" b="1" dirty="0"/>
              <a:t>giovani </a:t>
            </a:r>
            <a:r>
              <a:rPr lang="it-IT" sz="2800" dirty="0"/>
              <a:t>e </a:t>
            </a:r>
            <a:r>
              <a:rPr lang="it-IT" sz="2800" b="1" dirty="0"/>
              <a:t>adulti</a:t>
            </a:r>
            <a:r>
              <a:rPr lang="it-IT" sz="2800" dirty="0"/>
              <a:t> in età </a:t>
            </a:r>
            <a:r>
              <a:rPr lang="it-IT" sz="2800" dirty="0" smtClean="0"/>
              <a:t>lavorativa</a:t>
            </a:r>
            <a:r>
              <a:rPr lang="it-IT" sz="2800" dirty="0"/>
              <a:t> </a:t>
            </a:r>
            <a:r>
              <a:rPr lang="it-IT" sz="2800" dirty="0" smtClean="0"/>
              <a:t>in </a:t>
            </a:r>
            <a:r>
              <a:rPr lang="it-IT" sz="2800" dirty="0"/>
              <a:t>possesso di </a:t>
            </a:r>
            <a:r>
              <a:rPr lang="it-IT" sz="2800" b="1" dirty="0"/>
              <a:t>diploma di istruzione secondaria superiore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Progettati per </a:t>
            </a:r>
            <a:r>
              <a:rPr lang="it-IT" sz="2800" b="1" dirty="0"/>
              <a:t>competenze – erogati per moduli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Ore di</a:t>
            </a:r>
            <a:r>
              <a:rPr lang="it-IT" sz="2800" b="1" dirty="0"/>
              <a:t> laboratorio</a:t>
            </a:r>
            <a:r>
              <a:rPr lang="it-IT" sz="2800" dirty="0"/>
              <a:t> e </a:t>
            </a:r>
            <a:r>
              <a:rPr lang="it-IT" sz="2800" b="1" dirty="0"/>
              <a:t>aula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b="1" dirty="0"/>
              <a:t>50%</a:t>
            </a:r>
            <a:r>
              <a:rPr lang="it-IT" sz="2800" dirty="0"/>
              <a:t> di</a:t>
            </a:r>
            <a:r>
              <a:rPr lang="it-IT" sz="2800" b="1" dirty="0"/>
              <a:t> docenti </a:t>
            </a:r>
            <a:r>
              <a:rPr lang="it-IT" sz="2800" dirty="0"/>
              <a:t>sono professionisti del </a:t>
            </a:r>
            <a:r>
              <a:rPr lang="it-IT" sz="2800" b="1" dirty="0"/>
              <a:t>mondo del lavoro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1.800-2.700 ore di cui </a:t>
            </a:r>
            <a:r>
              <a:rPr lang="it-IT" sz="2800" b="1" dirty="0"/>
              <a:t>30%</a:t>
            </a:r>
            <a:r>
              <a:rPr lang="it-IT" sz="2800" dirty="0"/>
              <a:t> di </a:t>
            </a:r>
            <a:r>
              <a:rPr lang="it-IT" sz="2800" b="1" dirty="0"/>
              <a:t>tirocinio formativo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0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-37412" y="22089"/>
            <a:ext cx="7775575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3991" y="0"/>
            <a:ext cx="9217024" cy="1268759"/>
            <a:chOff x="0" y="0"/>
            <a:chExt cx="14066" cy="252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288" y="0"/>
              <a:ext cx="9748" cy="2526"/>
              <a:chOff x="2288" y="0"/>
              <a:chExt cx="9748" cy="2526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auto">
              <a:xfrm>
                <a:off x="2288" y="0"/>
                <a:ext cx="9748" cy="2526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15" name="CasellaDiTesto 14"/>
          <p:cNvSpPr txBox="1"/>
          <p:nvPr/>
        </p:nvSpPr>
        <p:spPr>
          <a:xfrm>
            <a:off x="107504" y="5157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I PARTNER DELLA FONDAZIONE</a:t>
            </a:r>
          </a:p>
        </p:txBody>
      </p:sp>
      <p:graphicFrame>
        <p:nvGraphicFramePr>
          <p:cNvPr id="1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95404"/>
              </p:ext>
            </p:extLst>
          </p:nvPr>
        </p:nvGraphicFramePr>
        <p:xfrm>
          <a:off x="323528" y="1305040"/>
          <a:ext cx="8496944" cy="53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Ente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</a:rPr>
                        <a:t>di riferimento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Istituto Statale</a:t>
                      </a:r>
                      <a:r>
                        <a:rPr lang="it-IT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Istruzione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Superiore </a:t>
                      </a:r>
                      <a:b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«A. PONTI»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/>
                        <a:t>Istituto</a:t>
                      </a:r>
                      <a:r>
                        <a:rPr lang="it-IT" sz="1800" baseline="0" dirty="0"/>
                        <a:t> di Istruzione Superiore</a:t>
                      </a:r>
                      <a:endParaRPr lang="it-IT" sz="1800" dirty="0"/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Istituto di Istruzione Secondaria Superiore </a:t>
                      </a:r>
                      <a:b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«J. C. MAXWELL»</a:t>
                      </a:r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9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/>
                        <a:t>Ente di formazione</a:t>
                      </a:r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ASLAM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Cooperativa Sociale</a:t>
                      </a:r>
                    </a:p>
                    <a:p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CFLI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Consorzio Formazione Logistica Intermodale</a:t>
                      </a:r>
                    </a:p>
                    <a:p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ENGIM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</a:t>
                      </a:r>
                      <a:endParaRPr lang="it-IT" sz="1400" dirty="0"/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/>
                        <a:t>Università</a:t>
                      </a:r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LIUC Università Carlo Cattaneo </a:t>
                      </a:r>
                      <a:endParaRPr lang="it-IT" sz="1800" dirty="0"/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/>
                        <a:t>Azienda</a:t>
                      </a:r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ALSEA </a:t>
                      </a:r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Associazione Lombarda Spedizionieri e Autotrasportatori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VERGIATE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FINMECCANICA</a:t>
                      </a:r>
                      <a:r>
                        <a:rPr lang="it-IT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LEONARDO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</a:t>
                      </a: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GROUP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NEOS</a:t>
                      </a:r>
                      <a:endParaRPr lang="it-IT" sz="18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UNIVA SERVIZI SRL</a:t>
                      </a:r>
                      <a:endParaRPr lang="it-IT" sz="1800" b="1" dirty="0"/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7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/>
                        <a:t>Ente </a:t>
                      </a:r>
                      <a:r>
                        <a:rPr lang="it-IT" sz="1800" dirty="0" smtClean="0"/>
                        <a:t>locale</a:t>
                      </a:r>
                      <a:endParaRPr lang="it-IT" sz="1800" dirty="0"/>
                    </a:p>
                  </a:txBody>
                  <a:tcPr marL="91427" marR="91427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Comune di SOMMA LOMBARDO</a:t>
                      </a:r>
                    </a:p>
                    <a:p>
                      <a:r>
                        <a:rPr lang="it-IT" sz="1800" b="1" dirty="0"/>
                        <a:t>Provincia</a:t>
                      </a:r>
                      <a:r>
                        <a:rPr lang="it-IT" sz="1800" b="1" baseline="0" dirty="0"/>
                        <a:t> di VARESE</a:t>
                      </a:r>
                      <a:endParaRPr lang="it-IT" sz="1800" b="1" dirty="0"/>
                    </a:p>
                  </a:txBody>
                  <a:tcPr marL="91427" marR="91427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1-PRESIDENZA - 06 lug 2017\01-PRESENTAZIONI\2018 04 05 Presentazione\Catalogo ITS 6 bozza versione 1_Pagina_8_Immagine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14642"/>
            <a:ext cx="9167990" cy="55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7" y="1556792"/>
            <a:ext cx="1642434" cy="9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4"/>
          <p:cNvSpPr>
            <a:spLocks/>
          </p:cNvSpPr>
          <p:nvPr/>
        </p:nvSpPr>
        <p:spPr bwMode="auto">
          <a:xfrm>
            <a:off x="2981300" y="3597762"/>
            <a:ext cx="161925" cy="288925"/>
          </a:xfrm>
          <a:custGeom>
            <a:avLst/>
            <a:gdLst>
              <a:gd name="T0" fmla="+- 0 5155 5027"/>
              <a:gd name="T1" fmla="*/ T0 w 256"/>
              <a:gd name="T2" fmla="+- 0 4755 4755"/>
              <a:gd name="T3" fmla="*/ 4755 h 454"/>
              <a:gd name="T4" fmla="+- 0 5080 5027"/>
              <a:gd name="T5" fmla="*/ T4 w 256"/>
              <a:gd name="T6" fmla="+- 0 4774 4755"/>
              <a:gd name="T7" fmla="*/ 4774 h 454"/>
              <a:gd name="T8" fmla="+- 0 5032 5027"/>
              <a:gd name="T9" fmla="*/ T8 w 256"/>
              <a:gd name="T10" fmla="+- 0 4837 4755"/>
              <a:gd name="T11" fmla="*/ 4837 h 454"/>
              <a:gd name="T12" fmla="+- 0 5027 5027"/>
              <a:gd name="T13" fmla="*/ T12 w 256"/>
              <a:gd name="T14" fmla="+- 0 4868 4755"/>
              <a:gd name="T15" fmla="*/ 4868 h 454"/>
              <a:gd name="T16" fmla="+- 0 5028 5027"/>
              <a:gd name="T17" fmla="*/ T16 w 256"/>
              <a:gd name="T18" fmla="+- 0 4904 4755"/>
              <a:gd name="T19" fmla="*/ 4904 h 454"/>
              <a:gd name="T20" fmla="+- 0 5038 5027"/>
              <a:gd name="T21" fmla="*/ T20 w 256"/>
              <a:gd name="T22" fmla="+- 0 4946 4755"/>
              <a:gd name="T23" fmla="*/ 4946 h 454"/>
              <a:gd name="T24" fmla="+- 0 5056 5027"/>
              <a:gd name="T25" fmla="*/ T24 w 256"/>
              <a:gd name="T26" fmla="+- 0 4992 4755"/>
              <a:gd name="T27" fmla="*/ 4992 h 454"/>
              <a:gd name="T28" fmla="+- 0 5157 5027"/>
              <a:gd name="T29" fmla="*/ T28 w 256"/>
              <a:gd name="T30" fmla="+- 0 5209 4755"/>
              <a:gd name="T31" fmla="*/ 5209 h 454"/>
              <a:gd name="T32" fmla="+- 0 5215 5027"/>
              <a:gd name="T33" fmla="*/ T32 w 256"/>
              <a:gd name="T34" fmla="+- 0 5081 4755"/>
              <a:gd name="T35" fmla="*/ 5081 h 454"/>
              <a:gd name="T36" fmla="+- 0 5231 5027"/>
              <a:gd name="T37" fmla="*/ T36 w 256"/>
              <a:gd name="T38" fmla="+- 0 5047 4755"/>
              <a:gd name="T39" fmla="*/ 5047 h 454"/>
              <a:gd name="T40" fmla="+- 0 5237 5027"/>
              <a:gd name="T41" fmla="*/ T40 w 256"/>
              <a:gd name="T42" fmla="+- 0 5035 4755"/>
              <a:gd name="T43" fmla="*/ 5035 h 454"/>
              <a:gd name="T44" fmla="+- 0 5242 5027"/>
              <a:gd name="T45" fmla="*/ T44 w 256"/>
              <a:gd name="T46" fmla="+- 0 5025 4755"/>
              <a:gd name="T47" fmla="*/ 5025 h 454"/>
              <a:gd name="T48" fmla="+- 0 5246 5027"/>
              <a:gd name="T49" fmla="*/ T48 w 256"/>
              <a:gd name="T50" fmla="+- 0 5016 4755"/>
              <a:gd name="T51" fmla="*/ 5016 h 454"/>
              <a:gd name="T52" fmla="+- 0 5253 5027"/>
              <a:gd name="T53" fmla="*/ T52 w 256"/>
              <a:gd name="T54" fmla="+- 0 5001 4755"/>
              <a:gd name="T55" fmla="*/ 5001 h 454"/>
              <a:gd name="T56" fmla="+- 0 5272 5027"/>
              <a:gd name="T57" fmla="*/ T56 w 256"/>
              <a:gd name="T58" fmla="+- 0 4955 4755"/>
              <a:gd name="T59" fmla="*/ 4955 h 454"/>
              <a:gd name="T60" fmla="+- 0 5281 5027"/>
              <a:gd name="T61" fmla="*/ T60 w 256"/>
              <a:gd name="T62" fmla="+- 0 4915 4755"/>
              <a:gd name="T63" fmla="*/ 4915 h 454"/>
              <a:gd name="T64" fmla="+- 0 5283 5027"/>
              <a:gd name="T65" fmla="*/ T64 w 256"/>
              <a:gd name="T66" fmla="+- 0 4879 4755"/>
              <a:gd name="T67" fmla="*/ 4879 h 454"/>
              <a:gd name="T68" fmla="+- 0 5277 5027"/>
              <a:gd name="T69" fmla="*/ T68 w 256"/>
              <a:gd name="T70" fmla="+- 0 4847 4755"/>
              <a:gd name="T71" fmla="*/ 4847 h 454"/>
              <a:gd name="T72" fmla="+- 0 5229 5027"/>
              <a:gd name="T73" fmla="*/ T72 w 256"/>
              <a:gd name="T74" fmla="+- 0 4780 4755"/>
              <a:gd name="T75" fmla="*/ 4780 h 454"/>
              <a:gd name="T76" fmla="+- 0 5181 5027"/>
              <a:gd name="T77" fmla="*/ T76 w 256"/>
              <a:gd name="T78" fmla="+- 0 4758 4755"/>
              <a:gd name="T79" fmla="*/ 4758 h 454"/>
              <a:gd name="T80" fmla="+- 0 5155 5027"/>
              <a:gd name="T81" fmla="*/ T80 w 256"/>
              <a:gd name="T82" fmla="+- 0 4755 4755"/>
              <a:gd name="T83" fmla="*/ 4755 h 4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56" h="454">
                <a:moveTo>
                  <a:pt x="128" y="0"/>
                </a:moveTo>
                <a:lnTo>
                  <a:pt x="53" y="19"/>
                </a:lnTo>
                <a:lnTo>
                  <a:pt x="5" y="82"/>
                </a:lnTo>
                <a:lnTo>
                  <a:pt x="0" y="113"/>
                </a:lnTo>
                <a:lnTo>
                  <a:pt x="1" y="149"/>
                </a:lnTo>
                <a:lnTo>
                  <a:pt x="11" y="191"/>
                </a:lnTo>
                <a:lnTo>
                  <a:pt x="29" y="237"/>
                </a:lnTo>
                <a:lnTo>
                  <a:pt x="130" y="454"/>
                </a:lnTo>
                <a:lnTo>
                  <a:pt x="188" y="326"/>
                </a:lnTo>
                <a:lnTo>
                  <a:pt x="204" y="292"/>
                </a:lnTo>
                <a:lnTo>
                  <a:pt x="210" y="280"/>
                </a:lnTo>
                <a:lnTo>
                  <a:pt x="215" y="270"/>
                </a:lnTo>
                <a:lnTo>
                  <a:pt x="219" y="261"/>
                </a:lnTo>
                <a:lnTo>
                  <a:pt x="226" y="246"/>
                </a:lnTo>
                <a:lnTo>
                  <a:pt x="245" y="200"/>
                </a:lnTo>
                <a:lnTo>
                  <a:pt x="254" y="160"/>
                </a:lnTo>
                <a:lnTo>
                  <a:pt x="256" y="124"/>
                </a:lnTo>
                <a:lnTo>
                  <a:pt x="250" y="92"/>
                </a:lnTo>
                <a:lnTo>
                  <a:pt x="202" y="25"/>
                </a:lnTo>
                <a:lnTo>
                  <a:pt x="154" y="3"/>
                </a:lnTo>
                <a:lnTo>
                  <a:pt x="128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25056" y="1981998"/>
            <a:ext cx="161925" cy="288925"/>
          </a:xfrm>
          <a:custGeom>
            <a:avLst/>
            <a:gdLst>
              <a:gd name="T0" fmla="+- 0 5155 5027"/>
              <a:gd name="T1" fmla="*/ T0 w 256"/>
              <a:gd name="T2" fmla="+- 0 4755 4755"/>
              <a:gd name="T3" fmla="*/ 4755 h 454"/>
              <a:gd name="T4" fmla="+- 0 5080 5027"/>
              <a:gd name="T5" fmla="*/ T4 w 256"/>
              <a:gd name="T6" fmla="+- 0 4774 4755"/>
              <a:gd name="T7" fmla="*/ 4774 h 454"/>
              <a:gd name="T8" fmla="+- 0 5032 5027"/>
              <a:gd name="T9" fmla="*/ T8 w 256"/>
              <a:gd name="T10" fmla="+- 0 4837 4755"/>
              <a:gd name="T11" fmla="*/ 4837 h 454"/>
              <a:gd name="T12" fmla="+- 0 5027 5027"/>
              <a:gd name="T13" fmla="*/ T12 w 256"/>
              <a:gd name="T14" fmla="+- 0 4868 4755"/>
              <a:gd name="T15" fmla="*/ 4868 h 454"/>
              <a:gd name="T16" fmla="+- 0 5028 5027"/>
              <a:gd name="T17" fmla="*/ T16 w 256"/>
              <a:gd name="T18" fmla="+- 0 4904 4755"/>
              <a:gd name="T19" fmla="*/ 4904 h 454"/>
              <a:gd name="T20" fmla="+- 0 5038 5027"/>
              <a:gd name="T21" fmla="*/ T20 w 256"/>
              <a:gd name="T22" fmla="+- 0 4946 4755"/>
              <a:gd name="T23" fmla="*/ 4946 h 454"/>
              <a:gd name="T24" fmla="+- 0 5056 5027"/>
              <a:gd name="T25" fmla="*/ T24 w 256"/>
              <a:gd name="T26" fmla="+- 0 4992 4755"/>
              <a:gd name="T27" fmla="*/ 4992 h 454"/>
              <a:gd name="T28" fmla="+- 0 5157 5027"/>
              <a:gd name="T29" fmla="*/ T28 w 256"/>
              <a:gd name="T30" fmla="+- 0 5209 4755"/>
              <a:gd name="T31" fmla="*/ 5209 h 454"/>
              <a:gd name="T32" fmla="+- 0 5215 5027"/>
              <a:gd name="T33" fmla="*/ T32 w 256"/>
              <a:gd name="T34" fmla="+- 0 5081 4755"/>
              <a:gd name="T35" fmla="*/ 5081 h 454"/>
              <a:gd name="T36" fmla="+- 0 5231 5027"/>
              <a:gd name="T37" fmla="*/ T36 w 256"/>
              <a:gd name="T38" fmla="+- 0 5047 4755"/>
              <a:gd name="T39" fmla="*/ 5047 h 454"/>
              <a:gd name="T40" fmla="+- 0 5237 5027"/>
              <a:gd name="T41" fmla="*/ T40 w 256"/>
              <a:gd name="T42" fmla="+- 0 5035 4755"/>
              <a:gd name="T43" fmla="*/ 5035 h 454"/>
              <a:gd name="T44" fmla="+- 0 5242 5027"/>
              <a:gd name="T45" fmla="*/ T44 w 256"/>
              <a:gd name="T46" fmla="+- 0 5025 4755"/>
              <a:gd name="T47" fmla="*/ 5025 h 454"/>
              <a:gd name="T48" fmla="+- 0 5246 5027"/>
              <a:gd name="T49" fmla="*/ T48 w 256"/>
              <a:gd name="T50" fmla="+- 0 5016 4755"/>
              <a:gd name="T51" fmla="*/ 5016 h 454"/>
              <a:gd name="T52" fmla="+- 0 5253 5027"/>
              <a:gd name="T53" fmla="*/ T52 w 256"/>
              <a:gd name="T54" fmla="+- 0 5001 4755"/>
              <a:gd name="T55" fmla="*/ 5001 h 454"/>
              <a:gd name="T56" fmla="+- 0 5272 5027"/>
              <a:gd name="T57" fmla="*/ T56 w 256"/>
              <a:gd name="T58" fmla="+- 0 4955 4755"/>
              <a:gd name="T59" fmla="*/ 4955 h 454"/>
              <a:gd name="T60" fmla="+- 0 5281 5027"/>
              <a:gd name="T61" fmla="*/ T60 w 256"/>
              <a:gd name="T62" fmla="+- 0 4915 4755"/>
              <a:gd name="T63" fmla="*/ 4915 h 454"/>
              <a:gd name="T64" fmla="+- 0 5283 5027"/>
              <a:gd name="T65" fmla="*/ T64 w 256"/>
              <a:gd name="T66" fmla="+- 0 4879 4755"/>
              <a:gd name="T67" fmla="*/ 4879 h 454"/>
              <a:gd name="T68" fmla="+- 0 5277 5027"/>
              <a:gd name="T69" fmla="*/ T68 w 256"/>
              <a:gd name="T70" fmla="+- 0 4847 4755"/>
              <a:gd name="T71" fmla="*/ 4847 h 454"/>
              <a:gd name="T72" fmla="+- 0 5229 5027"/>
              <a:gd name="T73" fmla="*/ T72 w 256"/>
              <a:gd name="T74" fmla="+- 0 4780 4755"/>
              <a:gd name="T75" fmla="*/ 4780 h 454"/>
              <a:gd name="T76" fmla="+- 0 5181 5027"/>
              <a:gd name="T77" fmla="*/ T76 w 256"/>
              <a:gd name="T78" fmla="+- 0 4758 4755"/>
              <a:gd name="T79" fmla="*/ 4758 h 454"/>
              <a:gd name="T80" fmla="+- 0 5155 5027"/>
              <a:gd name="T81" fmla="*/ T80 w 256"/>
              <a:gd name="T82" fmla="+- 0 4755 4755"/>
              <a:gd name="T83" fmla="*/ 4755 h 4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56" h="454">
                <a:moveTo>
                  <a:pt x="128" y="0"/>
                </a:moveTo>
                <a:lnTo>
                  <a:pt x="53" y="19"/>
                </a:lnTo>
                <a:lnTo>
                  <a:pt x="5" y="82"/>
                </a:lnTo>
                <a:lnTo>
                  <a:pt x="0" y="113"/>
                </a:lnTo>
                <a:lnTo>
                  <a:pt x="1" y="149"/>
                </a:lnTo>
                <a:lnTo>
                  <a:pt x="11" y="191"/>
                </a:lnTo>
                <a:lnTo>
                  <a:pt x="29" y="237"/>
                </a:lnTo>
                <a:lnTo>
                  <a:pt x="130" y="454"/>
                </a:lnTo>
                <a:lnTo>
                  <a:pt x="188" y="326"/>
                </a:lnTo>
                <a:lnTo>
                  <a:pt x="204" y="292"/>
                </a:lnTo>
                <a:lnTo>
                  <a:pt x="210" y="280"/>
                </a:lnTo>
                <a:lnTo>
                  <a:pt x="215" y="270"/>
                </a:lnTo>
                <a:lnTo>
                  <a:pt x="219" y="261"/>
                </a:lnTo>
                <a:lnTo>
                  <a:pt x="226" y="246"/>
                </a:lnTo>
                <a:lnTo>
                  <a:pt x="245" y="200"/>
                </a:lnTo>
                <a:lnTo>
                  <a:pt x="254" y="160"/>
                </a:lnTo>
                <a:lnTo>
                  <a:pt x="256" y="124"/>
                </a:lnTo>
                <a:lnTo>
                  <a:pt x="250" y="92"/>
                </a:lnTo>
                <a:lnTo>
                  <a:pt x="202" y="25"/>
                </a:lnTo>
                <a:lnTo>
                  <a:pt x="154" y="3"/>
                </a:lnTo>
                <a:lnTo>
                  <a:pt x="128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970212" y="2466186"/>
            <a:ext cx="161925" cy="288925"/>
          </a:xfrm>
          <a:custGeom>
            <a:avLst/>
            <a:gdLst>
              <a:gd name="T0" fmla="+- 0 5155 5027"/>
              <a:gd name="T1" fmla="*/ T0 w 256"/>
              <a:gd name="T2" fmla="+- 0 4755 4755"/>
              <a:gd name="T3" fmla="*/ 4755 h 454"/>
              <a:gd name="T4" fmla="+- 0 5080 5027"/>
              <a:gd name="T5" fmla="*/ T4 w 256"/>
              <a:gd name="T6" fmla="+- 0 4774 4755"/>
              <a:gd name="T7" fmla="*/ 4774 h 454"/>
              <a:gd name="T8" fmla="+- 0 5032 5027"/>
              <a:gd name="T9" fmla="*/ T8 w 256"/>
              <a:gd name="T10" fmla="+- 0 4837 4755"/>
              <a:gd name="T11" fmla="*/ 4837 h 454"/>
              <a:gd name="T12" fmla="+- 0 5027 5027"/>
              <a:gd name="T13" fmla="*/ T12 w 256"/>
              <a:gd name="T14" fmla="+- 0 4868 4755"/>
              <a:gd name="T15" fmla="*/ 4868 h 454"/>
              <a:gd name="T16" fmla="+- 0 5028 5027"/>
              <a:gd name="T17" fmla="*/ T16 w 256"/>
              <a:gd name="T18" fmla="+- 0 4904 4755"/>
              <a:gd name="T19" fmla="*/ 4904 h 454"/>
              <a:gd name="T20" fmla="+- 0 5038 5027"/>
              <a:gd name="T21" fmla="*/ T20 w 256"/>
              <a:gd name="T22" fmla="+- 0 4946 4755"/>
              <a:gd name="T23" fmla="*/ 4946 h 454"/>
              <a:gd name="T24" fmla="+- 0 5056 5027"/>
              <a:gd name="T25" fmla="*/ T24 w 256"/>
              <a:gd name="T26" fmla="+- 0 4992 4755"/>
              <a:gd name="T27" fmla="*/ 4992 h 454"/>
              <a:gd name="T28" fmla="+- 0 5157 5027"/>
              <a:gd name="T29" fmla="*/ T28 w 256"/>
              <a:gd name="T30" fmla="+- 0 5209 4755"/>
              <a:gd name="T31" fmla="*/ 5209 h 454"/>
              <a:gd name="T32" fmla="+- 0 5215 5027"/>
              <a:gd name="T33" fmla="*/ T32 w 256"/>
              <a:gd name="T34" fmla="+- 0 5081 4755"/>
              <a:gd name="T35" fmla="*/ 5081 h 454"/>
              <a:gd name="T36" fmla="+- 0 5231 5027"/>
              <a:gd name="T37" fmla="*/ T36 w 256"/>
              <a:gd name="T38" fmla="+- 0 5047 4755"/>
              <a:gd name="T39" fmla="*/ 5047 h 454"/>
              <a:gd name="T40" fmla="+- 0 5237 5027"/>
              <a:gd name="T41" fmla="*/ T40 w 256"/>
              <a:gd name="T42" fmla="+- 0 5035 4755"/>
              <a:gd name="T43" fmla="*/ 5035 h 454"/>
              <a:gd name="T44" fmla="+- 0 5242 5027"/>
              <a:gd name="T45" fmla="*/ T44 w 256"/>
              <a:gd name="T46" fmla="+- 0 5025 4755"/>
              <a:gd name="T47" fmla="*/ 5025 h 454"/>
              <a:gd name="T48" fmla="+- 0 5246 5027"/>
              <a:gd name="T49" fmla="*/ T48 w 256"/>
              <a:gd name="T50" fmla="+- 0 5016 4755"/>
              <a:gd name="T51" fmla="*/ 5016 h 454"/>
              <a:gd name="T52" fmla="+- 0 5253 5027"/>
              <a:gd name="T53" fmla="*/ T52 w 256"/>
              <a:gd name="T54" fmla="+- 0 5001 4755"/>
              <a:gd name="T55" fmla="*/ 5001 h 454"/>
              <a:gd name="T56" fmla="+- 0 5272 5027"/>
              <a:gd name="T57" fmla="*/ T56 w 256"/>
              <a:gd name="T58" fmla="+- 0 4955 4755"/>
              <a:gd name="T59" fmla="*/ 4955 h 454"/>
              <a:gd name="T60" fmla="+- 0 5281 5027"/>
              <a:gd name="T61" fmla="*/ T60 w 256"/>
              <a:gd name="T62" fmla="+- 0 4915 4755"/>
              <a:gd name="T63" fmla="*/ 4915 h 454"/>
              <a:gd name="T64" fmla="+- 0 5283 5027"/>
              <a:gd name="T65" fmla="*/ T64 w 256"/>
              <a:gd name="T66" fmla="+- 0 4879 4755"/>
              <a:gd name="T67" fmla="*/ 4879 h 454"/>
              <a:gd name="T68" fmla="+- 0 5277 5027"/>
              <a:gd name="T69" fmla="*/ T68 w 256"/>
              <a:gd name="T70" fmla="+- 0 4847 4755"/>
              <a:gd name="T71" fmla="*/ 4847 h 454"/>
              <a:gd name="T72" fmla="+- 0 5229 5027"/>
              <a:gd name="T73" fmla="*/ T72 w 256"/>
              <a:gd name="T74" fmla="+- 0 4780 4755"/>
              <a:gd name="T75" fmla="*/ 4780 h 454"/>
              <a:gd name="T76" fmla="+- 0 5181 5027"/>
              <a:gd name="T77" fmla="*/ T76 w 256"/>
              <a:gd name="T78" fmla="+- 0 4758 4755"/>
              <a:gd name="T79" fmla="*/ 4758 h 454"/>
              <a:gd name="T80" fmla="+- 0 5155 5027"/>
              <a:gd name="T81" fmla="*/ T80 w 256"/>
              <a:gd name="T82" fmla="+- 0 4755 4755"/>
              <a:gd name="T83" fmla="*/ 4755 h 4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56" h="454">
                <a:moveTo>
                  <a:pt x="128" y="0"/>
                </a:moveTo>
                <a:lnTo>
                  <a:pt x="53" y="19"/>
                </a:lnTo>
                <a:lnTo>
                  <a:pt x="5" y="82"/>
                </a:lnTo>
                <a:lnTo>
                  <a:pt x="0" y="113"/>
                </a:lnTo>
                <a:lnTo>
                  <a:pt x="1" y="149"/>
                </a:lnTo>
                <a:lnTo>
                  <a:pt x="11" y="191"/>
                </a:lnTo>
                <a:lnTo>
                  <a:pt x="29" y="237"/>
                </a:lnTo>
                <a:lnTo>
                  <a:pt x="130" y="454"/>
                </a:lnTo>
                <a:lnTo>
                  <a:pt x="188" y="326"/>
                </a:lnTo>
                <a:lnTo>
                  <a:pt x="204" y="292"/>
                </a:lnTo>
                <a:lnTo>
                  <a:pt x="210" y="280"/>
                </a:lnTo>
                <a:lnTo>
                  <a:pt x="215" y="270"/>
                </a:lnTo>
                <a:lnTo>
                  <a:pt x="219" y="261"/>
                </a:lnTo>
                <a:lnTo>
                  <a:pt x="226" y="246"/>
                </a:lnTo>
                <a:lnTo>
                  <a:pt x="245" y="200"/>
                </a:lnTo>
                <a:lnTo>
                  <a:pt x="254" y="160"/>
                </a:lnTo>
                <a:lnTo>
                  <a:pt x="256" y="124"/>
                </a:lnTo>
                <a:lnTo>
                  <a:pt x="250" y="92"/>
                </a:lnTo>
                <a:lnTo>
                  <a:pt x="202" y="25"/>
                </a:lnTo>
                <a:lnTo>
                  <a:pt x="154" y="3"/>
                </a:lnTo>
                <a:lnTo>
                  <a:pt x="128" y="0"/>
                </a:lnTo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3051174" y="3909120"/>
            <a:ext cx="2312914" cy="311968"/>
          </a:xfrm>
          <a:custGeom>
            <a:avLst/>
            <a:gdLst>
              <a:gd name="T0" fmla="+- 0 6610 6530"/>
              <a:gd name="T1" fmla="*/ T0 w 1760"/>
              <a:gd name="T2" fmla="+- 0 2542 2542"/>
              <a:gd name="T3" fmla="*/ 2542 h 236"/>
              <a:gd name="T4" fmla="+- 0 6538 6530"/>
              <a:gd name="T5" fmla="*/ T4 w 1760"/>
              <a:gd name="T6" fmla="+- 0 2554 2542"/>
              <a:gd name="T7" fmla="*/ 2554 h 236"/>
              <a:gd name="T8" fmla="+- 0 6530 6530"/>
              <a:gd name="T9" fmla="*/ T8 w 1760"/>
              <a:gd name="T10" fmla="+- 0 2698 2542"/>
              <a:gd name="T11" fmla="*/ 2698 h 236"/>
              <a:gd name="T12" fmla="+- 0 6530 6530"/>
              <a:gd name="T13" fmla="*/ T12 w 1760"/>
              <a:gd name="T14" fmla="+- 0 2733 2542"/>
              <a:gd name="T15" fmla="*/ 2733 h 236"/>
              <a:gd name="T16" fmla="+- 0 6585 6530"/>
              <a:gd name="T17" fmla="*/ T16 w 1760"/>
              <a:gd name="T18" fmla="+- 0 2778 2542"/>
              <a:gd name="T19" fmla="*/ 2778 h 236"/>
              <a:gd name="T20" fmla="+- 0 8210 6530"/>
              <a:gd name="T21" fmla="*/ T20 w 1760"/>
              <a:gd name="T22" fmla="+- 0 2778 2542"/>
              <a:gd name="T23" fmla="*/ 2778 h 236"/>
              <a:gd name="T24" fmla="+- 0 8245 6530"/>
              <a:gd name="T25" fmla="*/ T24 w 1760"/>
              <a:gd name="T26" fmla="+- 0 2778 2542"/>
              <a:gd name="T27" fmla="*/ 2778 h 236"/>
              <a:gd name="T28" fmla="+- 0 8290 6530"/>
              <a:gd name="T29" fmla="*/ T28 w 1760"/>
              <a:gd name="T30" fmla="+- 0 2723 2542"/>
              <a:gd name="T31" fmla="*/ 2723 h 236"/>
              <a:gd name="T32" fmla="+- 0 8290 6530"/>
              <a:gd name="T33" fmla="*/ T32 w 1760"/>
              <a:gd name="T34" fmla="+- 0 2622 2542"/>
              <a:gd name="T35" fmla="*/ 2622 h 236"/>
              <a:gd name="T36" fmla="+- 0 8289 6530"/>
              <a:gd name="T37" fmla="*/ T36 w 1760"/>
              <a:gd name="T38" fmla="+- 0 2587 2542"/>
              <a:gd name="T39" fmla="*/ 2587 h 236"/>
              <a:gd name="T40" fmla="+- 0 8235 6530"/>
              <a:gd name="T41" fmla="*/ T40 w 1760"/>
              <a:gd name="T42" fmla="+- 0 2542 2542"/>
              <a:gd name="T43" fmla="*/ 2542 h 236"/>
              <a:gd name="T44" fmla="+- 0 6610 6530"/>
              <a:gd name="T45" fmla="*/ T44 w 1760"/>
              <a:gd name="T46" fmla="+- 0 2542 2542"/>
              <a:gd name="T47" fmla="*/ 2542 h 2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760" h="236">
                <a:moveTo>
                  <a:pt x="80" y="0"/>
                </a:moveTo>
                <a:lnTo>
                  <a:pt x="8" y="12"/>
                </a:lnTo>
                <a:lnTo>
                  <a:pt x="0" y="156"/>
                </a:lnTo>
                <a:lnTo>
                  <a:pt x="0" y="191"/>
                </a:lnTo>
                <a:lnTo>
                  <a:pt x="55" y="236"/>
                </a:lnTo>
                <a:lnTo>
                  <a:pt x="1680" y="236"/>
                </a:lnTo>
                <a:lnTo>
                  <a:pt x="1715" y="236"/>
                </a:lnTo>
                <a:lnTo>
                  <a:pt x="1760" y="181"/>
                </a:lnTo>
                <a:lnTo>
                  <a:pt x="1760" y="80"/>
                </a:lnTo>
                <a:lnTo>
                  <a:pt x="1759" y="45"/>
                </a:lnTo>
                <a:lnTo>
                  <a:pt x="1705" y="0"/>
                </a:lnTo>
                <a:lnTo>
                  <a:pt x="80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236950" y="3886320"/>
            <a:ext cx="3199146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9620">
              <a:lnSpc>
                <a:spcPct val="115000"/>
              </a:lnSpc>
              <a:spcAft>
                <a:spcPts val="0"/>
              </a:spcAft>
            </a:pPr>
            <a:r>
              <a:rPr lang="it-IT" b="1" spc="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al</a:t>
            </a:r>
            <a:r>
              <a:rPr lang="it-IT" b="1" spc="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ensa</a:t>
            </a:r>
            <a:r>
              <a:rPr lang="it-IT" b="1" spc="-50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it-IT" b="1" spc="-6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erminal</a:t>
            </a:r>
            <a:r>
              <a:rPr lang="it-IT" b="1" spc="-1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1</a:t>
            </a:r>
            <a:endParaRPr lang="it-IT" sz="2800" dirty="0">
              <a:ea typeface="Calibri"/>
              <a:cs typeface="Times New Roman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986981" y="2114939"/>
            <a:ext cx="2312914" cy="311968"/>
          </a:xfrm>
          <a:custGeom>
            <a:avLst/>
            <a:gdLst>
              <a:gd name="T0" fmla="+- 0 6610 6530"/>
              <a:gd name="T1" fmla="*/ T0 w 1760"/>
              <a:gd name="T2" fmla="+- 0 2542 2542"/>
              <a:gd name="T3" fmla="*/ 2542 h 236"/>
              <a:gd name="T4" fmla="+- 0 6538 6530"/>
              <a:gd name="T5" fmla="*/ T4 w 1760"/>
              <a:gd name="T6" fmla="+- 0 2554 2542"/>
              <a:gd name="T7" fmla="*/ 2554 h 236"/>
              <a:gd name="T8" fmla="+- 0 6530 6530"/>
              <a:gd name="T9" fmla="*/ T8 w 1760"/>
              <a:gd name="T10" fmla="+- 0 2698 2542"/>
              <a:gd name="T11" fmla="*/ 2698 h 236"/>
              <a:gd name="T12" fmla="+- 0 6530 6530"/>
              <a:gd name="T13" fmla="*/ T12 w 1760"/>
              <a:gd name="T14" fmla="+- 0 2733 2542"/>
              <a:gd name="T15" fmla="*/ 2733 h 236"/>
              <a:gd name="T16" fmla="+- 0 6585 6530"/>
              <a:gd name="T17" fmla="*/ T16 w 1760"/>
              <a:gd name="T18" fmla="+- 0 2778 2542"/>
              <a:gd name="T19" fmla="*/ 2778 h 236"/>
              <a:gd name="T20" fmla="+- 0 8210 6530"/>
              <a:gd name="T21" fmla="*/ T20 w 1760"/>
              <a:gd name="T22" fmla="+- 0 2778 2542"/>
              <a:gd name="T23" fmla="*/ 2778 h 236"/>
              <a:gd name="T24" fmla="+- 0 8245 6530"/>
              <a:gd name="T25" fmla="*/ T24 w 1760"/>
              <a:gd name="T26" fmla="+- 0 2778 2542"/>
              <a:gd name="T27" fmla="*/ 2778 h 236"/>
              <a:gd name="T28" fmla="+- 0 8290 6530"/>
              <a:gd name="T29" fmla="*/ T28 w 1760"/>
              <a:gd name="T30" fmla="+- 0 2723 2542"/>
              <a:gd name="T31" fmla="*/ 2723 h 236"/>
              <a:gd name="T32" fmla="+- 0 8290 6530"/>
              <a:gd name="T33" fmla="*/ T32 w 1760"/>
              <a:gd name="T34" fmla="+- 0 2622 2542"/>
              <a:gd name="T35" fmla="*/ 2622 h 236"/>
              <a:gd name="T36" fmla="+- 0 8289 6530"/>
              <a:gd name="T37" fmla="*/ T36 w 1760"/>
              <a:gd name="T38" fmla="+- 0 2587 2542"/>
              <a:gd name="T39" fmla="*/ 2587 h 236"/>
              <a:gd name="T40" fmla="+- 0 8235 6530"/>
              <a:gd name="T41" fmla="*/ T40 w 1760"/>
              <a:gd name="T42" fmla="+- 0 2542 2542"/>
              <a:gd name="T43" fmla="*/ 2542 h 236"/>
              <a:gd name="T44" fmla="+- 0 6610 6530"/>
              <a:gd name="T45" fmla="*/ T44 w 1760"/>
              <a:gd name="T46" fmla="+- 0 2542 2542"/>
              <a:gd name="T47" fmla="*/ 2542 h 2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760" h="236">
                <a:moveTo>
                  <a:pt x="80" y="0"/>
                </a:moveTo>
                <a:lnTo>
                  <a:pt x="8" y="12"/>
                </a:lnTo>
                <a:lnTo>
                  <a:pt x="0" y="156"/>
                </a:lnTo>
                <a:lnTo>
                  <a:pt x="0" y="191"/>
                </a:lnTo>
                <a:lnTo>
                  <a:pt x="55" y="236"/>
                </a:lnTo>
                <a:lnTo>
                  <a:pt x="1680" y="236"/>
                </a:lnTo>
                <a:lnTo>
                  <a:pt x="1715" y="236"/>
                </a:lnTo>
                <a:lnTo>
                  <a:pt x="1760" y="181"/>
                </a:lnTo>
                <a:lnTo>
                  <a:pt x="1760" y="80"/>
                </a:lnTo>
                <a:lnTo>
                  <a:pt x="1759" y="45"/>
                </a:lnTo>
                <a:lnTo>
                  <a:pt x="1705" y="0"/>
                </a:lnTo>
                <a:lnTo>
                  <a:pt x="80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173054" y="2081893"/>
            <a:ext cx="319914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9620">
              <a:lnSpc>
                <a:spcPct val="115000"/>
              </a:lnSpc>
              <a:spcAft>
                <a:spcPts val="0"/>
              </a:spcAft>
            </a:pPr>
            <a:r>
              <a:rPr lang="it-IT" b="1" spc="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al</a:t>
            </a:r>
            <a:r>
              <a:rPr lang="it-IT" b="1" spc="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ensa</a:t>
            </a:r>
            <a:r>
              <a:rPr lang="it-IT" b="1" spc="-50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it-IT" b="1" spc="-6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erminal</a:t>
            </a:r>
            <a:r>
              <a:rPr lang="it-IT" b="1" spc="-1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it-IT" b="1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2</a:t>
            </a:r>
            <a:endParaRPr lang="it-IT" sz="2800" dirty="0">
              <a:ea typeface="Calibri"/>
              <a:cs typeface="Times New Roman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8785"/>
            <a:ext cx="3768821" cy="19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5707"/>
            <a:ext cx="3923927" cy="25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-23991" y="0"/>
            <a:ext cx="9217024" cy="1268759"/>
            <a:chOff x="0" y="0"/>
            <a:chExt cx="14066" cy="2526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288" y="0"/>
              <a:ext cx="9748" cy="2526"/>
              <a:chOff x="2288" y="0"/>
              <a:chExt cx="9748" cy="2526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2288" y="0"/>
                <a:ext cx="9748" cy="2526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20" name="CasellaDiTesto 19"/>
          <p:cNvSpPr txBox="1"/>
          <p:nvPr/>
        </p:nvSpPr>
        <p:spPr>
          <a:xfrm>
            <a:off x="1475266" y="120947"/>
            <a:ext cx="5892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DOVE SIAMO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8" y="4149080"/>
            <a:ext cx="3248166" cy="2654068"/>
          </a:xfrm>
          <a:prstGeom prst="ellipse">
            <a:avLst/>
          </a:prstGeom>
          <a:ln w="9525">
            <a:solidFill>
              <a:srgbClr val="09738E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Freeform 4"/>
          <p:cNvSpPr>
            <a:spLocks/>
          </p:cNvSpPr>
          <p:nvPr/>
        </p:nvSpPr>
        <p:spPr bwMode="auto">
          <a:xfrm>
            <a:off x="7367401" y="5013176"/>
            <a:ext cx="161925" cy="288925"/>
          </a:xfrm>
          <a:custGeom>
            <a:avLst/>
            <a:gdLst>
              <a:gd name="T0" fmla="+- 0 5155 5027"/>
              <a:gd name="T1" fmla="*/ T0 w 256"/>
              <a:gd name="T2" fmla="+- 0 4755 4755"/>
              <a:gd name="T3" fmla="*/ 4755 h 454"/>
              <a:gd name="T4" fmla="+- 0 5080 5027"/>
              <a:gd name="T5" fmla="*/ T4 w 256"/>
              <a:gd name="T6" fmla="+- 0 4774 4755"/>
              <a:gd name="T7" fmla="*/ 4774 h 454"/>
              <a:gd name="T8" fmla="+- 0 5032 5027"/>
              <a:gd name="T9" fmla="*/ T8 w 256"/>
              <a:gd name="T10" fmla="+- 0 4837 4755"/>
              <a:gd name="T11" fmla="*/ 4837 h 454"/>
              <a:gd name="T12" fmla="+- 0 5027 5027"/>
              <a:gd name="T13" fmla="*/ T12 w 256"/>
              <a:gd name="T14" fmla="+- 0 4868 4755"/>
              <a:gd name="T15" fmla="*/ 4868 h 454"/>
              <a:gd name="T16" fmla="+- 0 5028 5027"/>
              <a:gd name="T17" fmla="*/ T16 w 256"/>
              <a:gd name="T18" fmla="+- 0 4904 4755"/>
              <a:gd name="T19" fmla="*/ 4904 h 454"/>
              <a:gd name="T20" fmla="+- 0 5038 5027"/>
              <a:gd name="T21" fmla="*/ T20 w 256"/>
              <a:gd name="T22" fmla="+- 0 4946 4755"/>
              <a:gd name="T23" fmla="*/ 4946 h 454"/>
              <a:gd name="T24" fmla="+- 0 5056 5027"/>
              <a:gd name="T25" fmla="*/ T24 w 256"/>
              <a:gd name="T26" fmla="+- 0 4992 4755"/>
              <a:gd name="T27" fmla="*/ 4992 h 454"/>
              <a:gd name="T28" fmla="+- 0 5157 5027"/>
              <a:gd name="T29" fmla="*/ T28 w 256"/>
              <a:gd name="T30" fmla="+- 0 5209 4755"/>
              <a:gd name="T31" fmla="*/ 5209 h 454"/>
              <a:gd name="T32" fmla="+- 0 5215 5027"/>
              <a:gd name="T33" fmla="*/ T32 w 256"/>
              <a:gd name="T34" fmla="+- 0 5081 4755"/>
              <a:gd name="T35" fmla="*/ 5081 h 454"/>
              <a:gd name="T36" fmla="+- 0 5231 5027"/>
              <a:gd name="T37" fmla="*/ T36 w 256"/>
              <a:gd name="T38" fmla="+- 0 5047 4755"/>
              <a:gd name="T39" fmla="*/ 5047 h 454"/>
              <a:gd name="T40" fmla="+- 0 5237 5027"/>
              <a:gd name="T41" fmla="*/ T40 w 256"/>
              <a:gd name="T42" fmla="+- 0 5035 4755"/>
              <a:gd name="T43" fmla="*/ 5035 h 454"/>
              <a:gd name="T44" fmla="+- 0 5242 5027"/>
              <a:gd name="T45" fmla="*/ T44 w 256"/>
              <a:gd name="T46" fmla="+- 0 5025 4755"/>
              <a:gd name="T47" fmla="*/ 5025 h 454"/>
              <a:gd name="T48" fmla="+- 0 5246 5027"/>
              <a:gd name="T49" fmla="*/ T48 w 256"/>
              <a:gd name="T50" fmla="+- 0 5016 4755"/>
              <a:gd name="T51" fmla="*/ 5016 h 454"/>
              <a:gd name="T52" fmla="+- 0 5253 5027"/>
              <a:gd name="T53" fmla="*/ T52 w 256"/>
              <a:gd name="T54" fmla="+- 0 5001 4755"/>
              <a:gd name="T55" fmla="*/ 5001 h 454"/>
              <a:gd name="T56" fmla="+- 0 5272 5027"/>
              <a:gd name="T57" fmla="*/ T56 w 256"/>
              <a:gd name="T58" fmla="+- 0 4955 4755"/>
              <a:gd name="T59" fmla="*/ 4955 h 454"/>
              <a:gd name="T60" fmla="+- 0 5281 5027"/>
              <a:gd name="T61" fmla="*/ T60 w 256"/>
              <a:gd name="T62" fmla="+- 0 4915 4755"/>
              <a:gd name="T63" fmla="*/ 4915 h 454"/>
              <a:gd name="T64" fmla="+- 0 5283 5027"/>
              <a:gd name="T65" fmla="*/ T64 w 256"/>
              <a:gd name="T66" fmla="+- 0 4879 4755"/>
              <a:gd name="T67" fmla="*/ 4879 h 454"/>
              <a:gd name="T68" fmla="+- 0 5277 5027"/>
              <a:gd name="T69" fmla="*/ T68 w 256"/>
              <a:gd name="T70" fmla="+- 0 4847 4755"/>
              <a:gd name="T71" fmla="*/ 4847 h 454"/>
              <a:gd name="T72" fmla="+- 0 5229 5027"/>
              <a:gd name="T73" fmla="*/ T72 w 256"/>
              <a:gd name="T74" fmla="+- 0 4780 4755"/>
              <a:gd name="T75" fmla="*/ 4780 h 454"/>
              <a:gd name="T76" fmla="+- 0 5181 5027"/>
              <a:gd name="T77" fmla="*/ T76 w 256"/>
              <a:gd name="T78" fmla="+- 0 4758 4755"/>
              <a:gd name="T79" fmla="*/ 4758 h 454"/>
              <a:gd name="T80" fmla="+- 0 5155 5027"/>
              <a:gd name="T81" fmla="*/ T80 w 256"/>
              <a:gd name="T82" fmla="+- 0 4755 4755"/>
              <a:gd name="T83" fmla="*/ 4755 h 4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56" h="454">
                <a:moveTo>
                  <a:pt x="128" y="0"/>
                </a:moveTo>
                <a:lnTo>
                  <a:pt x="53" y="19"/>
                </a:lnTo>
                <a:lnTo>
                  <a:pt x="5" y="82"/>
                </a:lnTo>
                <a:lnTo>
                  <a:pt x="0" y="113"/>
                </a:lnTo>
                <a:lnTo>
                  <a:pt x="1" y="149"/>
                </a:lnTo>
                <a:lnTo>
                  <a:pt x="11" y="191"/>
                </a:lnTo>
                <a:lnTo>
                  <a:pt x="29" y="237"/>
                </a:lnTo>
                <a:lnTo>
                  <a:pt x="130" y="454"/>
                </a:lnTo>
                <a:lnTo>
                  <a:pt x="188" y="326"/>
                </a:lnTo>
                <a:lnTo>
                  <a:pt x="204" y="292"/>
                </a:lnTo>
                <a:lnTo>
                  <a:pt x="210" y="280"/>
                </a:lnTo>
                <a:lnTo>
                  <a:pt x="215" y="270"/>
                </a:lnTo>
                <a:lnTo>
                  <a:pt x="219" y="261"/>
                </a:lnTo>
                <a:lnTo>
                  <a:pt x="226" y="246"/>
                </a:lnTo>
                <a:lnTo>
                  <a:pt x="245" y="200"/>
                </a:lnTo>
                <a:lnTo>
                  <a:pt x="254" y="160"/>
                </a:lnTo>
                <a:lnTo>
                  <a:pt x="256" y="124"/>
                </a:lnTo>
                <a:lnTo>
                  <a:pt x="250" y="92"/>
                </a:lnTo>
                <a:lnTo>
                  <a:pt x="202" y="25"/>
                </a:lnTo>
                <a:lnTo>
                  <a:pt x="154" y="3"/>
                </a:lnTo>
                <a:lnTo>
                  <a:pt x="128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6579566" y="5709320"/>
            <a:ext cx="2312914" cy="311968"/>
          </a:xfrm>
          <a:custGeom>
            <a:avLst/>
            <a:gdLst>
              <a:gd name="T0" fmla="+- 0 6610 6530"/>
              <a:gd name="T1" fmla="*/ T0 w 1760"/>
              <a:gd name="T2" fmla="+- 0 2542 2542"/>
              <a:gd name="T3" fmla="*/ 2542 h 236"/>
              <a:gd name="T4" fmla="+- 0 6538 6530"/>
              <a:gd name="T5" fmla="*/ T4 w 1760"/>
              <a:gd name="T6" fmla="+- 0 2554 2542"/>
              <a:gd name="T7" fmla="*/ 2554 h 236"/>
              <a:gd name="T8" fmla="+- 0 6530 6530"/>
              <a:gd name="T9" fmla="*/ T8 w 1760"/>
              <a:gd name="T10" fmla="+- 0 2698 2542"/>
              <a:gd name="T11" fmla="*/ 2698 h 236"/>
              <a:gd name="T12" fmla="+- 0 6530 6530"/>
              <a:gd name="T13" fmla="*/ T12 w 1760"/>
              <a:gd name="T14" fmla="+- 0 2733 2542"/>
              <a:gd name="T15" fmla="*/ 2733 h 236"/>
              <a:gd name="T16" fmla="+- 0 6585 6530"/>
              <a:gd name="T17" fmla="*/ T16 w 1760"/>
              <a:gd name="T18" fmla="+- 0 2778 2542"/>
              <a:gd name="T19" fmla="*/ 2778 h 236"/>
              <a:gd name="T20" fmla="+- 0 8210 6530"/>
              <a:gd name="T21" fmla="*/ T20 w 1760"/>
              <a:gd name="T22" fmla="+- 0 2778 2542"/>
              <a:gd name="T23" fmla="*/ 2778 h 236"/>
              <a:gd name="T24" fmla="+- 0 8245 6530"/>
              <a:gd name="T25" fmla="*/ T24 w 1760"/>
              <a:gd name="T26" fmla="+- 0 2778 2542"/>
              <a:gd name="T27" fmla="*/ 2778 h 236"/>
              <a:gd name="T28" fmla="+- 0 8290 6530"/>
              <a:gd name="T29" fmla="*/ T28 w 1760"/>
              <a:gd name="T30" fmla="+- 0 2723 2542"/>
              <a:gd name="T31" fmla="*/ 2723 h 236"/>
              <a:gd name="T32" fmla="+- 0 8290 6530"/>
              <a:gd name="T33" fmla="*/ T32 w 1760"/>
              <a:gd name="T34" fmla="+- 0 2622 2542"/>
              <a:gd name="T35" fmla="*/ 2622 h 236"/>
              <a:gd name="T36" fmla="+- 0 8289 6530"/>
              <a:gd name="T37" fmla="*/ T36 w 1760"/>
              <a:gd name="T38" fmla="+- 0 2587 2542"/>
              <a:gd name="T39" fmla="*/ 2587 h 236"/>
              <a:gd name="T40" fmla="+- 0 8235 6530"/>
              <a:gd name="T41" fmla="*/ T40 w 1760"/>
              <a:gd name="T42" fmla="+- 0 2542 2542"/>
              <a:gd name="T43" fmla="*/ 2542 h 236"/>
              <a:gd name="T44" fmla="+- 0 6610 6530"/>
              <a:gd name="T45" fmla="*/ T44 w 1760"/>
              <a:gd name="T46" fmla="+- 0 2542 2542"/>
              <a:gd name="T47" fmla="*/ 2542 h 2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760" h="236">
                <a:moveTo>
                  <a:pt x="80" y="0"/>
                </a:moveTo>
                <a:lnTo>
                  <a:pt x="8" y="12"/>
                </a:lnTo>
                <a:lnTo>
                  <a:pt x="0" y="156"/>
                </a:lnTo>
                <a:lnTo>
                  <a:pt x="0" y="191"/>
                </a:lnTo>
                <a:lnTo>
                  <a:pt x="55" y="236"/>
                </a:lnTo>
                <a:lnTo>
                  <a:pt x="1680" y="236"/>
                </a:lnTo>
                <a:lnTo>
                  <a:pt x="1715" y="236"/>
                </a:lnTo>
                <a:lnTo>
                  <a:pt x="1760" y="181"/>
                </a:lnTo>
                <a:lnTo>
                  <a:pt x="1760" y="80"/>
                </a:lnTo>
                <a:lnTo>
                  <a:pt x="1759" y="45"/>
                </a:lnTo>
                <a:lnTo>
                  <a:pt x="1705" y="0"/>
                </a:lnTo>
                <a:lnTo>
                  <a:pt x="80" y="0"/>
                </a:lnTo>
              </a:path>
            </a:pathLst>
          </a:custGeom>
          <a:solidFill>
            <a:srgbClr val="004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5783225" y="5682414"/>
            <a:ext cx="31683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9620">
              <a:lnSpc>
                <a:spcPct val="115000"/>
              </a:lnSpc>
              <a:spcAft>
                <a:spcPts val="0"/>
              </a:spcAft>
            </a:pPr>
            <a:r>
              <a:rPr lang="it-IT" b="1" spc="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New! Anche Milano!</a:t>
            </a:r>
            <a:endParaRPr lang="it-IT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0" y="2132856"/>
            <a:ext cx="5364087" cy="33843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762"/>
          <a:stretch/>
        </p:blipFill>
        <p:spPr>
          <a:xfrm>
            <a:off x="1842090" y="1265440"/>
            <a:ext cx="5106174" cy="27396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4005664"/>
            <a:ext cx="2499415" cy="2735704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08520" y="-25731"/>
            <a:ext cx="9217024" cy="1268759"/>
            <a:chOff x="0" y="0"/>
            <a:chExt cx="14066" cy="2526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2288" y="0"/>
              <a:ext cx="9748" cy="2526"/>
              <a:chOff x="2288" y="0"/>
              <a:chExt cx="9748" cy="2526"/>
            </a:xfrm>
          </p:grpSpPr>
          <p:sp>
            <p:nvSpPr>
              <p:cNvPr id="18" name="Freeform 4"/>
              <p:cNvSpPr>
                <a:spLocks/>
              </p:cNvSpPr>
              <p:nvPr/>
            </p:nvSpPr>
            <p:spPr bwMode="auto">
              <a:xfrm>
                <a:off x="2288" y="0"/>
                <a:ext cx="9748" cy="2526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20" name="CasellaDiTesto 19"/>
          <p:cNvSpPr txBox="1"/>
          <p:nvPr/>
        </p:nvSpPr>
        <p:spPr>
          <a:xfrm>
            <a:off x="827584" y="44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I NOSTRI PERCORSI 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" b="8093"/>
          <a:stretch/>
        </p:blipFill>
        <p:spPr bwMode="auto">
          <a:xfrm>
            <a:off x="4427985" y="3994504"/>
            <a:ext cx="2397844" cy="26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5300" y="-27384"/>
            <a:ext cx="9182421" cy="2268928"/>
            <a:chOff x="-16" y="-214"/>
            <a:chExt cx="16718" cy="35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439" y="3135"/>
              <a:ext cx="525" cy="227"/>
              <a:chOff x="9439" y="3135"/>
              <a:chExt cx="525" cy="227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 flipV="1">
                <a:off x="9439" y="3135"/>
                <a:ext cx="525" cy="227"/>
              </a:xfrm>
              <a:custGeom>
                <a:avLst/>
                <a:gdLst>
                  <a:gd name="T0" fmla="*/ 0 w 12036"/>
                  <a:gd name="T1" fmla="*/ 2526 h 2526"/>
                  <a:gd name="T2" fmla="*/ 12036 w 12036"/>
                  <a:gd name="T3" fmla="*/ 2526 h 2526"/>
                  <a:gd name="T4" fmla="*/ 12036 w 12036"/>
                  <a:gd name="T5" fmla="*/ 0 h 2526"/>
                  <a:gd name="T6" fmla="*/ 0 w 12036"/>
                  <a:gd name="T7" fmla="*/ 0 h 2526"/>
                  <a:gd name="T8" fmla="*/ 0 w 12036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36" h="2526">
                    <a:moveTo>
                      <a:pt x="0" y="2526"/>
                    </a:moveTo>
                    <a:lnTo>
                      <a:pt x="12036" y="2526"/>
                    </a:lnTo>
                    <a:lnTo>
                      <a:pt x="12036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6" y="-171"/>
              <a:ext cx="4706" cy="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-16" y="-214"/>
              <a:ext cx="14066" cy="2247"/>
              <a:chOff x="-16" y="-214"/>
              <a:chExt cx="14066" cy="2247"/>
            </a:xfrm>
          </p:grpSpPr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-16" y="-214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1" name="Rettangolo 10"/>
          <p:cNvSpPr/>
          <p:nvPr/>
        </p:nvSpPr>
        <p:spPr>
          <a:xfrm>
            <a:off x="-684043" y="44624"/>
            <a:ext cx="7128251" cy="10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algn="ctr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b="1" spc="-25" dirty="0">
                <a:solidFill>
                  <a:srgbClr val="FFFFFF"/>
                </a:solidFill>
                <a:ea typeface="Arial"/>
                <a:cs typeface="Times New Roman"/>
              </a:rPr>
              <a:t>M</a:t>
            </a:r>
            <a:r>
              <a:rPr lang="en-US" b="1" spc="-20" dirty="0">
                <a:solidFill>
                  <a:srgbClr val="FFFFFF"/>
                </a:solidFill>
                <a:ea typeface="Arial"/>
                <a:cs typeface="Times New Roman"/>
              </a:rPr>
              <a:t>ANUTENZION</a:t>
            </a:r>
            <a:r>
              <a:rPr lang="en-US" b="1" dirty="0">
                <a:solidFill>
                  <a:srgbClr val="FFFFFF"/>
                </a:solidFill>
                <a:ea typeface="Arial"/>
                <a:cs typeface="Times New Roman"/>
              </a:rPr>
              <a:t>E E</a:t>
            </a:r>
            <a:r>
              <a:rPr lang="en-US" b="1" spc="-75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b="1" spc="-60" dirty="0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b="1" spc="-20" dirty="0">
                <a:solidFill>
                  <a:srgbClr val="FFFFFF"/>
                </a:solidFill>
                <a:ea typeface="Arial"/>
                <a:cs typeface="Times New Roman"/>
              </a:rPr>
              <a:t>OSTRUZION</a:t>
            </a:r>
            <a:r>
              <a:rPr lang="en-US" b="1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b="1" spc="-25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b="1" spc="-20" dirty="0">
                <a:solidFill>
                  <a:srgbClr val="FFFFFF"/>
                </a:solidFill>
                <a:ea typeface="Arial"/>
                <a:cs typeface="Times New Roman"/>
              </a:rPr>
              <a:t>AE</a:t>
            </a:r>
            <a:r>
              <a:rPr lang="en-US" b="1" spc="-25" dirty="0">
                <a:solidFill>
                  <a:srgbClr val="FFFFFF"/>
                </a:solidFill>
                <a:ea typeface="Arial"/>
                <a:cs typeface="Times New Roman"/>
              </a:rPr>
              <a:t>R</a:t>
            </a:r>
            <a:r>
              <a:rPr lang="en-US" b="1" spc="-20" dirty="0">
                <a:solidFill>
                  <a:srgbClr val="FFFFFF"/>
                </a:solidFill>
                <a:ea typeface="Arial"/>
                <a:cs typeface="Times New Roman"/>
              </a:rPr>
              <a:t>ON</a:t>
            </a:r>
            <a:r>
              <a:rPr lang="en-US" b="1" spc="-80" dirty="0">
                <a:solidFill>
                  <a:srgbClr val="FFFFFF"/>
                </a:solidFill>
                <a:ea typeface="Arial"/>
                <a:cs typeface="Times New Roman"/>
              </a:rPr>
              <a:t>A</a:t>
            </a:r>
            <a:r>
              <a:rPr lang="en-US" b="1" spc="-20" dirty="0">
                <a:solidFill>
                  <a:srgbClr val="FFFFFF"/>
                </a:solidFill>
                <a:ea typeface="Arial"/>
                <a:cs typeface="Times New Roman"/>
              </a:rPr>
              <a:t>UTICHE</a:t>
            </a:r>
            <a:endParaRPr lang="it-IT" sz="1100" dirty="0">
              <a:ea typeface="Calibri"/>
              <a:cs typeface="Times New Roman"/>
            </a:endParaRPr>
          </a:p>
          <a:p>
            <a:pPr marL="2211705" marR="2106295" algn="ctr">
              <a:lnSpc>
                <a:spcPts val="1455"/>
              </a:lnSpc>
              <a:spcAft>
                <a:spcPts val="0"/>
              </a:spcAft>
            </a:pPr>
            <a:r>
              <a:rPr lang="en-US" sz="1300" spc="-15" dirty="0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1300" dirty="0">
                <a:solidFill>
                  <a:srgbClr val="FFFFFF"/>
                </a:solidFill>
                <a:ea typeface="Arial"/>
                <a:cs typeface="Times New Roman"/>
              </a:rPr>
              <a:t>orso</a:t>
            </a:r>
            <a:r>
              <a:rPr lang="en-US" sz="1300" spc="-30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1300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z="1300" spc="-10" dirty="0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sz="1300" dirty="0">
                <a:solidFill>
                  <a:srgbClr val="FFFFFF"/>
                </a:solidFill>
                <a:ea typeface="Arial"/>
                <a:cs typeface="Times New Roman"/>
              </a:rPr>
              <a:t>S</a:t>
            </a:r>
            <a:endParaRPr lang="it-IT" sz="1100" dirty="0">
              <a:ea typeface="Calibri"/>
              <a:cs typeface="Times New Roman"/>
            </a:endParaRPr>
          </a:p>
          <a:p>
            <a:pPr marL="361950" marR="260350" algn="ctr">
              <a:lnSpc>
                <a:spcPts val="342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3600" b="1" spc="-20" dirty="0" err="1">
                <a:solidFill>
                  <a:srgbClr val="FFFFFF"/>
                </a:solidFill>
                <a:ea typeface="Arial"/>
                <a:cs typeface="Times New Roman"/>
              </a:rPr>
              <a:t>M</a:t>
            </a:r>
            <a:r>
              <a:rPr lang="en-US" sz="3600" b="1" spc="-30" dirty="0" err="1">
                <a:solidFill>
                  <a:srgbClr val="FFFFFF"/>
                </a:solidFill>
                <a:ea typeface="Arial"/>
                <a:cs typeface="Times New Roman"/>
              </a:rPr>
              <a:t>anu</a:t>
            </a:r>
            <a:r>
              <a:rPr lang="en-US" sz="3600" b="1" spc="-40" dirty="0" err="1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sz="3600" b="1" spc="-30" dirty="0" err="1">
                <a:solidFill>
                  <a:srgbClr val="FFFFFF"/>
                </a:solidFill>
                <a:ea typeface="Arial"/>
                <a:cs typeface="Times New Roman"/>
              </a:rPr>
              <a:t>e</a:t>
            </a:r>
            <a:r>
              <a:rPr lang="en-US" sz="3600" b="1" spc="-40" dirty="0" err="1">
                <a:solidFill>
                  <a:srgbClr val="FFFFFF"/>
                </a:solidFill>
                <a:ea typeface="Arial"/>
                <a:cs typeface="Times New Roman"/>
              </a:rPr>
              <a:t>nt</a:t>
            </a:r>
            <a:r>
              <a:rPr lang="en-US" sz="3600" b="1" spc="-30" dirty="0" err="1">
                <a:solidFill>
                  <a:srgbClr val="FFFFFF"/>
                </a:solidFill>
                <a:ea typeface="Arial"/>
                <a:cs typeface="Times New Roman"/>
              </a:rPr>
              <a:t>o</a:t>
            </a:r>
            <a:r>
              <a:rPr lang="en-US" sz="3600" b="1" spc="-45" dirty="0" err="1">
                <a:solidFill>
                  <a:srgbClr val="FFFFFF"/>
                </a:solidFill>
                <a:ea typeface="Arial"/>
                <a:cs typeface="Times New Roman"/>
              </a:rPr>
              <a:t>r</a:t>
            </a:r>
            <a:r>
              <a:rPr lang="en-US" sz="3600" b="1" dirty="0" err="1">
                <a:solidFill>
                  <a:srgbClr val="FFFFFF"/>
                </a:solidFill>
                <a:ea typeface="Arial"/>
                <a:cs typeface="Times New Roman"/>
              </a:rPr>
              <a:t>e</a:t>
            </a:r>
            <a:r>
              <a:rPr lang="en-US" sz="3600" b="1" spc="-35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3600" b="1" spc="-30" dirty="0">
                <a:solidFill>
                  <a:srgbClr val="FFFFFF"/>
                </a:solidFill>
                <a:ea typeface="Arial"/>
                <a:cs typeface="Times New Roman"/>
              </a:rPr>
              <a:t>d</a:t>
            </a:r>
            <a:r>
              <a:rPr lang="en-US" sz="3600" b="1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z="3600" b="1" spc="-220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3600" b="1" spc="-30" dirty="0" err="1">
                <a:solidFill>
                  <a:srgbClr val="FFFFFF"/>
                </a:solidFill>
                <a:ea typeface="Arial"/>
                <a:cs typeface="Times New Roman"/>
              </a:rPr>
              <a:t>ae</a:t>
            </a:r>
            <a:r>
              <a:rPr lang="en-US" sz="3600" b="1" spc="-50" dirty="0" err="1">
                <a:solidFill>
                  <a:srgbClr val="FFFFFF"/>
                </a:solidFill>
                <a:ea typeface="Arial"/>
                <a:cs typeface="Times New Roman"/>
              </a:rPr>
              <a:t>r</a:t>
            </a:r>
            <a:r>
              <a:rPr lang="en-US" sz="3600" b="1" spc="-30" dirty="0" err="1">
                <a:solidFill>
                  <a:srgbClr val="FFFFFF"/>
                </a:solidFill>
                <a:ea typeface="Arial"/>
                <a:cs typeface="Times New Roman"/>
              </a:rPr>
              <a:t>omobili</a:t>
            </a:r>
            <a:endParaRPr lang="it-IT" sz="1400" dirty="0">
              <a:ea typeface="Calibri"/>
              <a:cs typeface="Times New Roman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5496" y="2996952"/>
            <a:ext cx="9073008" cy="371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0610" algn="just">
              <a:lnSpc>
                <a:spcPct val="115000"/>
              </a:lnSpc>
              <a:spcAft>
                <a:spcPts val="0"/>
              </a:spcAft>
            </a:pPr>
            <a:r>
              <a:rPr lang="it-IT" b="1" i="1" spc="-15" dirty="0">
                <a:solidFill>
                  <a:srgbClr val="09738E"/>
                </a:solidFill>
                <a:ea typeface="Arial"/>
                <a:cs typeface="Times New Roman"/>
              </a:rPr>
              <a:t>F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igu</a:t>
            </a:r>
            <a:r>
              <a:rPr lang="it-IT" b="1" i="1" spc="-10" dirty="0">
                <a:solidFill>
                  <a:srgbClr val="09738E"/>
                </a:solidFill>
                <a:ea typeface="Arial"/>
                <a:cs typeface="Times New Roman"/>
              </a:rPr>
              <a:t>r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a</a:t>
            </a:r>
            <a:r>
              <a:rPr lang="it-IT" b="1" i="1" spc="-6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rofessionale</a:t>
            </a:r>
            <a:endParaRPr lang="it-IT" dirty="0"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spc="2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5" dirty="0">
                <a:ea typeface="Arial"/>
                <a:cs typeface="Times New Roman"/>
              </a:rPr>
              <a:t> </a:t>
            </a:r>
            <a:r>
              <a:rPr lang="it-IT" sz="1600" spc="-50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ecni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Supe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io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11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 l</a:t>
            </a:r>
            <a:r>
              <a:rPr lang="it-IT" sz="1600" dirty="0">
                <a:ea typeface="Arial"/>
                <a:cs typeface="Times New Roman"/>
              </a:rPr>
              <a:t>a </a:t>
            </a:r>
            <a:r>
              <a:rPr lang="it-IT" sz="1600" spc="10" dirty="0">
                <a:ea typeface="Arial"/>
                <a:cs typeface="Times New Roman"/>
              </a:rPr>
              <a:t>manu</a:t>
            </a:r>
            <a:r>
              <a:rPr lang="it-IT" sz="1600" spc="5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enzion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7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degli 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omobil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olg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6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tut</a:t>
            </a:r>
            <a:r>
              <a:rPr lang="it-IT" sz="1600" spc="5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ttivit</a:t>
            </a:r>
            <a:r>
              <a:rPr lang="it-IT" sz="1600" dirty="0">
                <a:ea typeface="Arial"/>
                <a:cs typeface="Times New Roman"/>
              </a:rPr>
              <a:t>à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ne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essa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3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alla 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ific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ma</a:t>
            </a:r>
            <a:r>
              <a:rPr lang="it-IT" sz="1600" spc="5" dirty="0">
                <a:ea typeface="Arial"/>
                <a:cs typeface="Times New Roman"/>
              </a:rPr>
              <a:t>nt</a:t>
            </a:r>
            <a:r>
              <a:rPr lang="it-IT" sz="1600" spc="10" dirty="0">
                <a:ea typeface="Arial"/>
                <a:cs typeface="Times New Roman"/>
              </a:rPr>
              <a:t>enime</a:t>
            </a:r>
            <a:r>
              <a:rPr lang="it-IT" sz="1600" spc="5" dirty="0">
                <a:ea typeface="Arial"/>
                <a:cs typeface="Times New Roman"/>
              </a:rPr>
              <a:t>nt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de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equisit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7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0" dirty="0">
                <a:ea typeface="Arial"/>
                <a:cs typeface="Times New Roman"/>
              </a:rPr>
              <a:t> 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2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- </a:t>
            </a:r>
            <a:r>
              <a:rPr lang="it-IT" sz="1600" spc="10" dirty="0">
                <a:ea typeface="Arial"/>
                <a:cs typeface="Times New Roman"/>
              </a:rPr>
              <a:t>n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vigabilit</a:t>
            </a:r>
            <a:r>
              <a:rPr lang="it-IT" sz="1600" dirty="0">
                <a:ea typeface="Arial"/>
                <a:cs typeface="Times New Roman"/>
              </a:rPr>
              <a:t>à</a:t>
            </a:r>
            <a:r>
              <a:rPr lang="it-IT" sz="1600" spc="10" dirty="0">
                <a:ea typeface="Arial"/>
                <a:cs typeface="Times New Roman"/>
              </a:rPr>
              <a:t> del</a:t>
            </a:r>
            <a:r>
              <a:rPr lang="it-IT" sz="1600" spc="15" dirty="0">
                <a:ea typeface="Arial"/>
                <a:cs typeface="Times New Roman"/>
              </a:rPr>
              <a:t>l</a:t>
            </a:r>
            <a:r>
              <a:rPr lang="it-IT" sz="1600" spc="-5" dirty="0">
                <a:ea typeface="Arial"/>
                <a:cs typeface="Times New Roman"/>
              </a:rPr>
              <a:t>’</a:t>
            </a:r>
            <a:r>
              <a:rPr lang="it-IT" sz="1600" spc="10" dirty="0">
                <a:ea typeface="Arial"/>
                <a:cs typeface="Times New Roman"/>
              </a:rPr>
              <a:t>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omobil</a:t>
            </a:r>
            <a:r>
              <a:rPr lang="it-IT" sz="1600" dirty="0">
                <a:ea typeface="Arial"/>
                <a:cs typeface="Times New Roman"/>
              </a:rPr>
              <a:t>e.</a:t>
            </a:r>
            <a:endParaRPr lang="it-IT" sz="2400" dirty="0">
              <a:ea typeface="Calibri"/>
              <a:cs typeface="Times New Roman"/>
            </a:endParaRPr>
          </a:p>
          <a:p>
            <a:pPr marR="1551305" algn="just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</a:pP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C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om</a:t>
            </a:r>
            <a:r>
              <a:rPr lang="it-IT" b="1" i="1" spc="5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e</a:t>
            </a: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t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enze</a:t>
            </a:r>
            <a:endParaRPr lang="it-IT" dirty="0">
              <a:ea typeface="Arial"/>
              <a:cs typeface="Times New Roman"/>
            </a:endParaRPr>
          </a:p>
          <a:p>
            <a:pPr marR="1551305" algn="just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</a:pPr>
            <a:r>
              <a:rPr lang="it-IT" dirty="0">
                <a:ea typeface="Times New Roman"/>
                <a:cs typeface="Times New Roman"/>
                <a:sym typeface="Wingdings"/>
              </a:rPr>
              <a:t></a:t>
            </a:r>
            <a:r>
              <a:rPr lang="it-IT" spc="-405" dirty="0">
                <a:ea typeface="Times New Roman"/>
                <a:cs typeface="Times New Roman"/>
              </a:rPr>
              <a:t>         </a:t>
            </a:r>
            <a:r>
              <a:rPr lang="it-IT" sz="1600" spc="20" dirty="0">
                <a:ea typeface="Arial"/>
                <a:cs typeface="Times New Roman"/>
              </a:rPr>
              <a:t>I</a:t>
            </a:r>
            <a:r>
              <a:rPr lang="it-IT" sz="1600" spc="10" dirty="0">
                <a:ea typeface="Arial"/>
                <a:cs typeface="Times New Roman"/>
              </a:rPr>
              <a:t>ndividua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funzionalit</a:t>
            </a:r>
            <a:r>
              <a:rPr lang="it-IT" sz="1600" dirty="0">
                <a:ea typeface="Arial"/>
                <a:cs typeface="Times New Roman"/>
              </a:rPr>
              <a:t>à </a:t>
            </a:r>
            <a:r>
              <a:rPr lang="it-IT" sz="1600" spc="10" dirty="0">
                <a:ea typeface="Arial"/>
                <a:cs typeface="Times New Roman"/>
              </a:rPr>
              <a:t>dell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pa</a:t>
            </a:r>
            <a:r>
              <a:rPr lang="it-IT" sz="1600" spc="3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3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un 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omobil</a:t>
            </a:r>
            <a:r>
              <a:rPr lang="it-IT" sz="1600" dirty="0">
                <a:ea typeface="Arial"/>
                <a:cs typeface="Times New Roman"/>
              </a:rPr>
              <a:t>e.</a:t>
            </a:r>
            <a:endParaRPr lang="it-IT" sz="2400" dirty="0">
              <a:ea typeface="Calibri"/>
              <a:cs typeface="Times New Roman"/>
            </a:endParaRPr>
          </a:p>
          <a:p>
            <a:pPr marR="22796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dirty="0">
                <a:ea typeface="Times New Roman"/>
                <a:cs typeface="Times New Roman"/>
                <a:sym typeface="Wingdings"/>
              </a:rPr>
              <a:t></a:t>
            </a:r>
            <a:r>
              <a:rPr lang="it-IT" sz="1600" dirty="0">
                <a:ea typeface="Times New Roman"/>
                <a:cs typeface="Times New Roman"/>
                <a:sym typeface="Symbol"/>
              </a:rPr>
              <a:t> </a:t>
            </a:r>
            <a:r>
              <a:rPr lang="it-IT" sz="1600" spc="-405" dirty="0">
                <a:ea typeface="Times New Roman"/>
                <a:cs typeface="Times New Roman"/>
              </a:rPr>
              <a:t>  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ganizza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se</a:t>
            </a:r>
            <a:r>
              <a:rPr lang="it-IT" sz="1600" spc="3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vizi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0" dirty="0">
                <a:ea typeface="Arial"/>
                <a:cs typeface="Times New Roman"/>
              </a:rPr>
              <a:t> 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manu</a:t>
            </a:r>
            <a:r>
              <a:rPr lang="it-IT" sz="1600" spc="5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enzion</a:t>
            </a:r>
            <a:r>
              <a:rPr lang="it-IT" sz="1600" dirty="0">
                <a:ea typeface="Arial"/>
                <a:cs typeface="Times New Roman"/>
              </a:rPr>
              <a:t>e.</a:t>
            </a:r>
            <a:endParaRPr lang="it-IT" sz="2400" dirty="0">
              <a:ea typeface="Calibri"/>
              <a:cs typeface="Times New Roman"/>
            </a:endParaRPr>
          </a:p>
          <a:p>
            <a:pPr marL="144145" indent="-144145" algn="just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</a:pPr>
            <a:r>
              <a:rPr lang="it-IT" sz="1600" dirty="0">
                <a:ea typeface="Times New Roman"/>
                <a:cs typeface="Times New Roman"/>
                <a:sym typeface="Wingdings"/>
              </a:rPr>
              <a:t></a:t>
            </a:r>
            <a:r>
              <a:rPr lang="it-IT" sz="1600" dirty="0">
                <a:ea typeface="Times New Roman"/>
                <a:cs typeface="Times New Roman"/>
                <a:sym typeface="Symbol"/>
              </a:rPr>
              <a:t> </a:t>
            </a:r>
            <a:r>
              <a:rPr lang="it-IT" sz="1600" spc="2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ip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istina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ondizion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no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mal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ese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cizio de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eli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cas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anomali</a:t>
            </a:r>
            <a:r>
              <a:rPr lang="it-IT" sz="1600" dirty="0">
                <a:ea typeface="Arial"/>
                <a:cs typeface="Times New Roman"/>
              </a:rPr>
              <a:t>e.</a:t>
            </a:r>
            <a:endParaRPr lang="it-IT" sz="2400" dirty="0">
              <a:ea typeface="Calibri"/>
              <a:cs typeface="Times New Roman"/>
            </a:endParaRPr>
          </a:p>
          <a:p>
            <a:pPr marL="144145" indent="-144145"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dirty="0">
                <a:ea typeface="Times New Roman"/>
                <a:cs typeface="Times New Roman"/>
                <a:sym typeface="Wingdings"/>
              </a:rPr>
              <a:t> A</a:t>
            </a:r>
            <a:r>
              <a:rPr lang="it-IT" sz="1600" spc="10" dirty="0">
                <a:ea typeface="Arial"/>
                <a:cs typeface="Times New Roman"/>
              </a:rPr>
              <a:t>pplica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no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m</a:t>
            </a:r>
            <a:r>
              <a:rPr lang="it-IT" sz="1600" spc="5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ti</a:t>
            </a:r>
            <a:r>
              <a:rPr lang="it-IT" sz="1600" spc="5" dirty="0">
                <a:ea typeface="Arial"/>
                <a:cs typeface="Times New Roman"/>
              </a:rPr>
              <a:t>v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onautic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nazional</a:t>
            </a:r>
            <a:r>
              <a:rPr lang="it-IT" sz="1600" dirty="0">
                <a:ea typeface="Arial"/>
                <a:cs typeface="Times New Roman"/>
              </a:rPr>
              <a:t>e,</a:t>
            </a:r>
            <a:r>
              <a:rPr lang="it-IT" sz="1600" spc="4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omunita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spc="5" dirty="0">
                <a:ea typeface="Arial"/>
                <a:cs typeface="Times New Roman"/>
              </a:rPr>
              <a:t>nt</a:t>
            </a:r>
            <a:r>
              <a:rPr lang="it-IT" sz="1600" spc="10" dirty="0">
                <a:ea typeface="Arial"/>
                <a:cs typeface="Times New Roman"/>
              </a:rPr>
              <a:t>e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nazional</a:t>
            </a:r>
            <a:r>
              <a:rPr lang="it-IT" sz="1600" dirty="0">
                <a:ea typeface="Arial"/>
                <a:cs typeface="Times New Roman"/>
              </a:rPr>
              <a:t>e </a:t>
            </a:r>
            <a:r>
              <a:rPr lang="it-IT" sz="1600" spc="10" dirty="0">
                <a:ea typeface="Arial"/>
                <a:cs typeface="Times New Roman"/>
              </a:rPr>
              <a:t>nel</a:t>
            </a:r>
            <a:r>
              <a:rPr lang="it-IT" sz="1600" spc="15" dirty="0">
                <a:ea typeface="Arial"/>
                <a:cs typeface="Times New Roman"/>
              </a:rPr>
              <a:t>l</a:t>
            </a:r>
            <a:r>
              <a:rPr lang="it-IT" sz="1600" spc="-60" dirty="0">
                <a:ea typeface="Arial"/>
                <a:cs typeface="Times New Roman"/>
              </a:rPr>
              <a:t>’</a:t>
            </a:r>
            <a:r>
              <a:rPr lang="it-IT" sz="1600" spc="10" dirty="0">
                <a:ea typeface="Arial"/>
                <a:cs typeface="Times New Roman"/>
              </a:rPr>
              <a:t>ese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cizio de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-7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op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ruol</a:t>
            </a:r>
            <a:r>
              <a:rPr lang="it-IT" sz="1600" spc="-15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.</a:t>
            </a:r>
            <a:endParaRPr lang="it-IT" sz="2400" dirty="0">
              <a:ea typeface="Calibri"/>
              <a:cs typeface="Times New Roman"/>
            </a:endParaRPr>
          </a:p>
          <a:p>
            <a:pPr>
              <a:lnSpc>
                <a:spcPts val="6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700" dirty="0">
                <a:ea typeface="Calibri"/>
                <a:cs typeface="Times New Roman"/>
              </a:rPr>
              <a:t> </a:t>
            </a:r>
          </a:p>
          <a:p>
            <a:pPr>
              <a:lnSpc>
                <a:spcPts val="600"/>
              </a:lnSpc>
              <a:spcBef>
                <a:spcPts val="20"/>
              </a:spcBef>
              <a:spcAft>
                <a:spcPts val="0"/>
              </a:spcAft>
            </a:pPr>
            <a:endParaRPr lang="it-IT" sz="700" b="1" i="1" dirty="0">
              <a:solidFill>
                <a:srgbClr val="09738E"/>
              </a:solidFill>
              <a:ea typeface="Arial"/>
              <a:cs typeface="Times New Roman"/>
            </a:endParaRPr>
          </a:p>
          <a:p>
            <a:pPr>
              <a:lnSpc>
                <a:spcPts val="600"/>
              </a:lnSpc>
              <a:spcBef>
                <a:spcPts val="20"/>
              </a:spcBef>
              <a:spcAft>
                <a:spcPts val="0"/>
              </a:spcAft>
            </a:pP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La</a:t>
            </a:r>
            <a:r>
              <a:rPr lang="it-IT" b="1" i="1" spc="-70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b="1" i="1" spc="-10" dirty="0">
                <a:solidFill>
                  <a:srgbClr val="09738E"/>
                </a:solidFill>
                <a:ea typeface="Arial"/>
                <a:cs typeface="Times New Roman"/>
              </a:rPr>
              <a:t>c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e</a:t>
            </a:r>
            <a:r>
              <a:rPr lang="it-IT" b="1" i="1" spc="30" dirty="0">
                <a:solidFill>
                  <a:srgbClr val="09738E"/>
                </a:solidFill>
                <a:ea typeface="Arial"/>
                <a:cs typeface="Times New Roman"/>
              </a:rPr>
              <a:t>r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tifi</a:t>
            </a:r>
            <a:r>
              <a:rPr lang="it-IT" b="1" i="1" spc="-15" dirty="0">
                <a:solidFill>
                  <a:srgbClr val="09738E"/>
                </a:solidFill>
                <a:ea typeface="Arial"/>
                <a:cs typeface="Times New Roman"/>
              </a:rPr>
              <a:t>c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azione</a:t>
            </a:r>
            <a:endParaRPr lang="it-IT" dirty="0">
              <a:ea typeface="Calibri"/>
              <a:cs typeface="Times New Roman"/>
            </a:endParaRPr>
          </a:p>
          <a:p>
            <a:pPr algn="just">
              <a:spcBef>
                <a:spcPts val="20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</a:rPr>
              <a:t>L’offerta formativa risponde alla normativa europea EASA  Part  66. Al termine del corso gli studenti  potranno conseguire la licenza per manutentore categoria B1.1. Oltre la metà dei docenti è rappresentata da tecnici ed esperti provenienti dalle più importanti aziende aeronautiche.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-108520" y="1508852"/>
            <a:ext cx="9144000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285" marR="11430" algn="just">
              <a:spcBef>
                <a:spcPts val="75"/>
              </a:spcBef>
              <a:spcAft>
                <a:spcPts val="0"/>
              </a:spcAft>
            </a:pPr>
            <a:r>
              <a:rPr lang="it-IT" sz="2800" b="1" i="1" spc="-100" dirty="0">
                <a:solidFill>
                  <a:srgbClr val="09738E"/>
                </a:solidFill>
                <a:ea typeface="Arial"/>
                <a:cs typeface="Times New Roman"/>
              </a:rPr>
              <a:t>T</a:t>
            </a:r>
            <a:r>
              <a:rPr lang="it-IT" sz="2800" b="1" i="1" spc="5" dirty="0">
                <a:solidFill>
                  <a:srgbClr val="09738E"/>
                </a:solidFill>
                <a:ea typeface="Arial"/>
                <a:cs typeface="Times New Roman"/>
              </a:rPr>
              <a:t>EC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NI</a:t>
            </a:r>
            <a:r>
              <a:rPr lang="it-IT" sz="2800" b="1" i="1" spc="-15" dirty="0">
                <a:solidFill>
                  <a:srgbClr val="09738E"/>
                </a:solidFill>
                <a:ea typeface="Arial"/>
                <a:cs typeface="Times New Roman"/>
              </a:rPr>
              <a:t>C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O</a:t>
            </a:r>
            <a:r>
              <a:rPr lang="it-IT" sz="2800" b="1" i="1" spc="-70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SU</a:t>
            </a:r>
            <a:r>
              <a:rPr lang="it-IT" sz="2800" b="1" i="1" spc="10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ERIORE</a:t>
            </a:r>
            <a:r>
              <a:rPr lang="it-IT" sz="2800" b="1" i="1" spc="180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sz="2800" b="1" i="1" spc="10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ER</a:t>
            </a:r>
            <a:r>
              <a:rPr lang="it-IT" sz="2800" b="1" i="1" spc="5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LA</a:t>
            </a:r>
            <a:r>
              <a:rPr lang="it-IT" sz="2800" b="1" i="1" spc="-17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M</a:t>
            </a:r>
            <a:r>
              <a:rPr lang="it-IT" sz="2800" b="1" i="1" spc="10" dirty="0">
                <a:solidFill>
                  <a:srgbClr val="09738E"/>
                </a:solidFill>
                <a:ea typeface="Arial"/>
                <a:cs typeface="Times New Roman"/>
              </a:rPr>
              <a:t>A</a:t>
            </a:r>
            <a:r>
              <a:rPr lang="it-IT" sz="2800" b="1" i="1" spc="-15" dirty="0">
                <a:solidFill>
                  <a:srgbClr val="09738E"/>
                </a:solidFill>
                <a:ea typeface="Arial"/>
                <a:cs typeface="Times New Roman"/>
              </a:rPr>
              <a:t>N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U</a:t>
            </a:r>
            <a:r>
              <a:rPr lang="it-IT" sz="2800" b="1" i="1" spc="-10" dirty="0">
                <a:solidFill>
                  <a:srgbClr val="09738E"/>
                </a:solidFill>
                <a:ea typeface="Arial"/>
                <a:cs typeface="Times New Roman"/>
              </a:rPr>
              <a:t>T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ENZIONE</a:t>
            </a:r>
            <a:r>
              <a:rPr lang="it-IT" sz="2800" b="1" i="1" spc="-4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</a:p>
          <a:p>
            <a:pPr marL="121285" marR="11430" algn="just">
              <a:spcBef>
                <a:spcPts val="75"/>
              </a:spcBef>
              <a:spcAft>
                <a:spcPts val="0"/>
              </a:spcAft>
            </a:pP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DEGLI</a:t>
            </a:r>
            <a:r>
              <a:rPr lang="it-IT" sz="2800" b="1" i="1" spc="-11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sz="2800" b="1" i="1" dirty="0">
                <a:solidFill>
                  <a:srgbClr val="09738E"/>
                </a:solidFill>
                <a:ea typeface="Arial"/>
                <a:cs typeface="Times New Roman"/>
              </a:rPr>
              <a:t>AEROMOBILI </a:t>
            </a:r>
            <a:r>
              <a:rPr lang="it-IT" sz="1600" b="1" spc="-25" dirty="0" err="1">
                <a:ea typeface="Arial"/>
                <a:cs typeface="Times New Roman"/>
              </a:rPr>
              <a:t>C</a:t>
            </a:r>
            <a:r>
              <a:rPr lang="it-IT" sz="1600" b="1" spc="-20" dirty="0" err="1">
                <a:ea typeface="Arial"/>
                <a:cs typeface="Times New Roman"/>
              </a:rPr>
              <a:t>at</a:t>
            </a:r>
            <a:r>
              <a:rPr lang="it-IT" sz="1600" b="1" dirty="0">
                <a:ea typeface="Arial"/>
                <a:cs typeface="Times New Roman"/>
              </a:rPr>
              <a:t>.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B1.</a:t>
            </a:r>
            <a:r>
              <a:rPr lang="it-IT" sz="1600" b="1" dirty="0">
                <a:ea typeface="Arial"/>
                <a:cs typeface="Times New Roman"/>
              </a:rPr>
              <a:t>1</a:t>
            </a:r>
            <a:r>
              <a:rPr lang="it-IT" sz="1600" b="1" spc="6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EAS</a:t>
            </a:r>
            <a:r>
              <a:rPr lang="it-IT" sz="1600" b="1" dirty="0">
                <a:ea typeface="Arial"/>
                <a:cs typeface="Times New Roman"/>
              </a:rPr>
              <a:t>A</a:t>
            </a:r>
            <a:r>
              <a:rPr lang="it-IT" sz="1600" b="1" spc="-65" dirty="0">
                <a:ea typeface="Arial"/>
                <a:cs typeface="Times New Roman"/>
              </a:rPr>
              <a:t> </a:t>
            </a:r>
            <a:r>
              <a:rPr lang="it-IT" sz="1600" b="1" spc="-35" dirty="0">
                <a:ea typeface="Arial"/>
                <a:cs typeface="Times New Roman"/>
              </a:rPr>
              <a:t>P</a:t>
            </a:r>
            <a:r>
              <a:rPr lang="it-IT" sz="1600" b="1" spc="-10" dirty="0">
                <a:ea typeface="Arial"/>
                <a:cs typeface="Times New Roman"/>
              </a:rPr>
              <a:t>a</a:t>
            </a:r>
            <a:r>
              <a:rPr lang="it-IT" sz="1600" b="1" spc="15" dirty="0">
                <a:ea typeface="Arial"/>
                <a:cs typeface="Times New Roman"/>
              </a:rPr>
              <a:t>r</a:t>
            </a:r>
            <a:r>
              <a:rPr lang="it-IT" sz="1600" b="1" dirty="0">
                <a:ea typeface="Arial"/>
                <a:cs typeface="Times New Roman"/>
              </a:rPr>
              <a:t>t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66</a:t>
            </a:r>
            <a:endParaRPr lang="it-IT" sz="1400" b="1" dirty="0">
              <a:ea typeface="Calibri"/>
              <a:cs typeface="Times New Roman"/>
            </a:endParaRPr>
          </a:p>
          <a:p>
            <a:pPr marL="185738" marR="86360">
              <a:lnSpc>
                <a:spcPct val="115000"/>
              </a:lnSpc>
              <a:spcBef>
                <a:spcPts val="60"/>
              </a:spcBef>
              <a:spcAft>
                <a:spcPts val="0"/>
              </a:spcAft>
            </a:pPr>
            <a:r>
              <a:rPr lang="it-IT" sz="1600" b="1" spc="-5" dirty="0">
                <a:ea typeface="Arial"/>
                <a:cs typeface="Times New Roman"/>
              </a:rPr>
              <a:t>D</a:t>
            </a:r>
            <a:r>
              <a:rPr lang="it-IT" sz="1600" b="1" spc="-10" dirty="0">
                <a:ea typeface="Arial"/>
                <a:cs typeface="Times New Roman"/>
              </a:rPr>
              <a:t>u</a:t>
            </a:r>
            <a:r>
              <a:rPr lang="it-IT" sz="1600" b="1" spc="-25" dirty="0">
                <a:ea typeface="Arial"/>
                <a:cs typeface="Times New Roman"/>
              </a:rPr>
              <a:t>r</a:t>
            </a:r>
            <a:r>
              <a:rPr lang="it-IT" sz="1600" b="1" spc="-20" dirty="0">
                <a:ea typeface="Arial"/>
                <a:cs typeface="Times New Roman"/>
              </a:rPr>
              <a:t>a</a:t>
            </a:r>
            <a:r>
              <a:rPr lang="it-IT" sz="1600" b="1" spc="-10" dirty="0">
                <a:ea typeface="Arial"/>
                <a:cs typeface="Times New Roman"/>
              </a:rPr>
              <a:t>t</a:t>
            </a:r>
            <a:r>
              <a:rPr lang="it-IT" sz="1600" b="1" dirty="0">
                <a:ea typeface="Arial"/>
                <a:cs typeface="Times New Roman"/>
              </a:rPr>
              <a:t>a</a:t>
            </a:r>
            <a:r>
              <a:rPr lang="it-IT" sz="1600" b="1" spc="-8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de</a:t>
            </a:r>
            <a:r>
              <a:rPr lang="it-IT" sz="1600" b="1" dirty="0">
                <a:ea typeface="Arial"/>
                <a:cs typeface="Times New Roman"/>
              </a:rPr>
              <a:t>l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spc="-25" dirty="0">
                <a:ea typeface="Arial"/>
                <a:cs typeface="Times New Roman"/>
              </a:rPr>
              <a:t>c</a:t>
            </a:r>
            <a:r>
              <a:rPr lang="it-IT" sz="1600" b="1" spc="-10" dirty="0">
                <a:ea typeface="Arial"/>
                <a:cs typeface="Times New Roman"/>
              </a:rPr>
              <a:t>ors</a:t>
            </a:r>
            <a:r>
              <a:rPr lang="it-IT" sz="1600" b="1" dirty="0">
                <a:ea typeface="Arial"/>
                <a:cs typeface="Times New Roman"/>
              </a:rPr>
              <a:t>o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 err="1">
                <a:ea typeface="Arial"/>
                <a:cs typeface="Times New Roman"/>
              </a:rPr>
              <a:t>ma</a:t>
            </a:r>
            <a:r>
              <a:rPr lang="it-IT" sz="1600" b="1" dirty="0" err="1">
                <a:ea typeface="Arial"/>
                <a:cs typeface="Times New Roman"/>
              </a:rPr>
              <a:t>x</a:t>
            </a:r>
            <a:r>
              <a:rPr lang="it-IT" sz="1600" b="1" spc="-4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3.00</a:t>
            </a:r>
            <a:r>
              <a:rPr lang="it-IT" sz="1600" b="1" dirty="0">
                <a:ea typeface="Arial"/>
                <a:cs typeface="Times New Roman"/>
              </a:rPr>
              <a:t>0</a:t>
            </a:r>
            <a:r>
              <a:rPr lang="it-IT" sz="1600" b="1" spc="-9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o</a:t>
            </a:r>
            <a:r>
              <a:rPr lang="it-IT" sz="1600" b="1" spc="-25" dirty="0">
                <a:ea typeface="Arial"/>
                <a:cs typeface="Times New Roman"/>
              </a:rPr>
              <a:t>r</a:t>
            </a:r>
            <a:r>
              <a:rPr lang="it-IT" sz="1600" b="1" dirty="0">
                <a:ea typeface="Arial"/>
                <a:cs typeface="Times New Roman"/>
              </a:rPr>
              <a:t>e</a:t>
            </a:r>
            <a:r>
              <a:rPr lang="it-IT" sz="1600" b="1" spc="-2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(d</a:t>
            </a:r>
            <a:r>
              <a:rPr lang="it-IT" sz="1050" dirty="0">
                <a:ea typeface="Arial"/>
                <a:cs typeface="Times New Roman"/>
              </a:rPr>
              <a:t>i</a:t>
            </a:r>
            <a:r>
              <a:rPr lang="it-IT" sz="1050" spc="-8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cu</a:t>
            </a:r>
            <a:r>
              <a:rPr lang="it-IT" sz="1050" dirty="0">
                <a:ea typeface="Arial"/>
                <a:cs typeface="Times New Roman"/>
              </a:rPr>
              <a:t>i</a:t>
            </a:r>
            <a:r>
              <a:rPr lang="it-IT" sz="1050" spc="-7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i</a:t>
            </a:r>
            <a:r>
              <a:rPr lang="it-IT" sz="1050" dirty="0">
                <a:ea typeface="Arial"/>
                <a:cs typeface="Times New Roman"/>
              </a:rPr>
              <a:t>l</a:t>
            </a:r>
            <a:r>
              <a:rPr lang="it-IT" sz="1050" spc="-3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30</a:t>
            </a:r>
            <a:r>
              <a:rPr lang="it-IT" sz="1050" dirty="0">
                <a:ea typeface="Arial"/>
                <a:cs typeface="Times New Roman"/>
              </a:rPr>
              <a:t>%</a:t>
            </a:r>
            <a:r>
              <a:rPr lang="it-IT" sz="1050" spc="-5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d</a:t>
            </a:r>
            <a:r>
              <a:rPr lang="it-IT" sz="1050" dirty="0">
                <a:ea typeface="Arial"/>
                <a:cs typeface="Times New Roman"/>
              </a:rPr>
              <a:t>i</a:t>
            </a:r>
            <a:r>
              <a:rPr lang="it-IT" sz="1050" spc="-50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ti</a:t>
            </a:r>
            <a:r>
              <a:rPr lang="it-IT" sz="1050" spc="-20" dirty="0">
                <a:ea typeface="Arial"/>
                <a:cs typeface="Times New Roman"/>
              </a:rPr>
              <a:t>r</a:t>
            </a:r>
            <a:r>
              <a:rPr lang="it-IT" sz="1050" spc="-10" dirty="0">
                <a:ea typeface="Arial"/>
                <a:cs typeface="Times New Roman"/>
              </a:rPr>
              <a:t>ocini</a:t>
            </a:r>
            <a:r>
              <a:rPr lang="it-IT" sz="1050" dirty="0">
                <a:ea typeface="Arial"/>
                <a:cs typeface="Times New Roman"/>
              </a:rPr>
              <a:t>o</a:t>
            </a:r>
            <a:r>
              <a:rPr lang="it-IT" sz="1050" spc="20" dirty="0">
                <a:ea typeface="Arial"/>
                <a:cs typeface="Times New Roman"/>
              </a:rPr>
              <a:t> </a:t>
            </a:r>
            <a:r>
              <a:rPr lang="it-IT" sz="1050" spc="-20" dirty="0">
                <a:ea typeface="Arial"/>
                <a:cs typeface="Times New Roman"/>
              </a:rPr>
              <a:t>f</a:t>
            </a:r>
            <a:r>
              <a:rPr lang="it-IT" sz="1050" spc="-10" dirty="0">
                <a:ea typeface="Arial"/>
                <a:cs typeface="Times New Roman"/>
              </a:rPr>
              <a:t>orm</a:t>
            </a:r>
            <a:r>
              <a:rPr lang="it-IT" sz="1050" spc="-15" dirty="0">
                <a:ea typeface="Arial"/>
                <a:cs typeface="Times New Roman"/>
              </a:rPr>
              <a:t>a</a:t>
            </a:r>
            <a:r>
              <a:rPr lang="it-IT" sz="1050" spc="-10" dirty="0">
                <a:ea typeface="Arial"/>
                <a:cs typeface="Times New Roman"/>
              </a:rPr>
              <a:t>ti</a:t>
            </a:r>
            <a:r>
              <a:rPr lang="it-IT" sz="1050" spc="-25" dirty="0">
                <a:ea typeface="Arial"/>
                <a:cs typeface="Times New Roman"/>
              </a:rPr>
              <a:t>v</a:t>
            </a:r>
            <a:r>
              <a:rPr lang="it-IT" sz="1050" spc="-40" dirty="0">
                <a:ea typeface="Arial"/>
                <a:cs typeface="Times New Roman"/>
              </a:rPr>
              <a:t>o</a:t>
            </a:r>
            <a:r>
              <a:rPr lang="it-IT" sz="1050" dirty="0">
                <a:ea typeface="Arial"/>
                <a:cs typeface="Times New Roman"/>
              </a:rPr>
              <a:t>,</a:t>
            </a:r>
            <a:r>
              <a:rPr lang="it-IT" sz="1050" spc="-50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anch</a:t>
            </a:r>
            <a:r>
              <a:rPr lang="it-IT" sz="1050" dirty="0">
                <a:ea typeface="Arial"/>
                <a:cs typeface="Times New Roman"/>
              </a:rPr>
              <a:t>e</a:t>
            </a:r>
            <a:r>
              <a:rPr lang="it-IT" sz="1050" spc="-55" dirty="0">
                <a:ea typeface="Arial"/>
                <a:cs typeface="Times New Roman"/>
              </a:rPr>
              <a:t> </a:t>
            </a:r>
            <a:r>
              <a:rPr lang="it-IT" sz="1050" spc="-10" dirty="0">
                <a:ea typeface="Arial"/>
                <a:cs typeface="Times New Roman"/>
              </a:rPr>
              <a:t>al</a:t>
            </a:r>
            <a:r>
              <a:rPr lang="it-IT" sz="1050" spc="-5" dirty="0">
                <a:ea typeface="Arial"/>
                <a:cs typeface="Times New Roman"/>
              </a:rPr>
              <a:t>l</a:t>
            </a:r>
            <a:r>
              <a:rPr lang="it-IT" sz="1050" spc="-95" dirty="0">
                <a:ea typeface="Arial"/>
                <a:cs typeface="Times New Roman"/>
              </a:rPr>
              <a:t>’</a:t>
            </a:r>
            <a:r>
              <a:rPr lang="it-IT" sz="1050" spc="-10" dirty="0">
                <a:ea typeface="Arial"/>
                <a:cs typeface="Times New Roman"/>
              </a:rPr>
              <a:t>es</a:t>
            </a:r>
            <a:r>
              <a:rPr lang="it-IT" sz="1050" spc="-15" dirty="0">
                <a:ea typeface="Arial"/>
                <a:cs typeface="Times New Roman"/>
              </a:rPr>
              <a:t>t</a:t>
            </a:r>
            <a:r>
              <a:rPr lang="it-IT" sz="1050" spc="-10" dirty="0">
                <a:ea typeface="Arial"/>
                <a:cs typeface="Times New Roman"/>
              </a:rPr>
              <a:t>e</a:t>
            </a:r>
            <a:r>
              <a:rPr lang="it-IT" sz="1050" spc="-20" dirty="0">
                <a:ea typeface="Arial"/>
                <a:cs typeface="Times New Roman"/>
              </a:rPr>
              <a:t>r</a:t>
            </a:r>
            <a:r>
              <a:rPr lang="it-IT" sz="1050" spc="-15" dirty="0">
                <a:ea typeface="Arial"/>
                <a:cs typeface="Times New Roman"/>
              </a:rPr>
              <a:t>o</a:t>
            </a:r>
            <a:r>
              <a:rPr lang="it-IT" sz="1050" dirty="0">
                <a:ea typeface="Arial"/>
                <a:cs typeface="Times New Roman"/>
              </a:rPr>
              <a:t>)</a:t>
            </a:r>
            <a:endParaRPr lang="it-IT" sz="1200" dirty="0">
              <a:ea typeface="Calibri"/>
              <a:cs typeface="Times New Roman"/>
            </a:endParaRPr>
          </a:p>
          <a:p>
            <a:pPr marL="185738" marR="1248410">
              <a:lnSpc>
                <a:spcPct val="115000"/>
              </a:lnSpc>
              <a:spcBef>
                <a:spcPts val="60"/>
              </a:spcBef>
              <a:spcAft>
                <a:spcPts val="0"/>
              </a:spcAft>
            </a:pPr>
            <a:r>
              <a:rPr lang="it-IT" sz="1600" b="1" dirty="0">
                <a:ea typeface="Arial"/>
                <a:cs typeface="Times New Roman"/>
              </a:rPr>
              <a:t>6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semestr</a:t>
            </a:r>
            <a:r>
              <a:rPr lang="it-IT" sz="1600" b="1" dirty="0">
                <a:ea typeface="Arial"/>
                <a:cs typeface="Times New Roman"/>
              </a:rPr>
              <a:t>i</a:t>
            </a:r>
            <a:r>
              <a:rPr lang="it-IT" sz="1600" b="1" spc="-5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-</a:t>
            </a:r>
            <a:r>
              <a:rPr lang="it-IT" sz="1600" b="1" spc="-95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3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annualit</a:t>
            </a:r>
            <a:r>
              <a:rPr lang="it-IT" sz="1600" b="1" dirty="0">
                <a:ea typeface="Arial"/>
                <a:cs typeface="Times New Roman"/>
              </a:rPr>
              <a:t>à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-</a:t>
            </a:r>
            <a:r>
              <a:rPr lang="it-IT" sz="1600" b="1" spc="-15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V</a:t>
            </a:r>
            <a:r>
              <a:rPr lang="it-IT" sz="1600" b="1" dirty="0">
                <a:ea typeface="Arial"/>
                <a:cs typeface="Times New Roman"/>
              </a:rPr>
              <a:t>I</a:t>
            </a:r>
            <a:r>
              <a:rPr lang="it-IT" sz="1600" b="1" spc="-6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li</a:t>
            </a:r>
            <a:r>
              <a:rPr lang="it-IT" sz="1600" b="1" spc="-25" dirty="0">
                <a:ea typeface="Arial"/>
                <a:cs typeface="Times New Roman"/>
              </a:rPr>
              <a:t>v</a:t>
            </a:r>
            <a:r>
              <a:rPr lang="it-IT" sz="1600" b="1" spc="-10" dirty="0">
                <a:ea typeface="Arial"/>
                <a:cs typeface="Times New Roman"/>
              </a:rPr>
              <a:t>ell</a:t>
            </a:r>
            <a:r>
              <a:rPr lang="it-IT" sz="1600" b="1" dirty="0">
                <a:ea typeface="Arial"/>
                <a:cs typeface="Times New Roman"/>
              </a:rPr>
              <a:t>o</a:t>
            </a:r>
            <a:r>
              <a:rPr lang="it-IT" sz="1600" b="1" spc="-10" dirty="0">
                <a:ea typeface="Arial"/>
                <a:cs typeface="Times New Roman"/>
              </a:rPr>
              <a:t> EQF</a:t>
            </a:r>
            <a:endParaRPr lang="it-IT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7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6706" y="-27250"/>
            <a:ext cx="9217267" cy="2088368"/>
            <a:chOff x="-198" y="229"/>
            <a:chExt cx="16851" cy="33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721" y="907"/>
              <a:ext cx="1370" cy="793"/>
              <a:chOff x="14721" y="907"/>
              <a:chExt cx="1370" cy="793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14721" y="907"/>
                <a:ext cx="1370" cy="793"/>
              </a:xfrm>
              <a:custGeom>
                <a:avLst/>
                <a:gdLst>
                  <a:gd name="T0" fmla="*/ 0 w 11295"/>
                  <a:gd name="T1" fmla="*/ 2526 h 2526"/>
                  <a:gd name="T2" fmla="*/ 11295 w 11295"/>
                  <a:gd name="T3" fmla="*/ 2526 h 2526"/>
                  <a:gd name="T4" fmla="*/ 11295 w 11295"/>
                  <a:gd name="T5" fmla="*/ 0 h 2526"/>
                  <a:gd name="T6" fmla="*/ 0 w 11295"/>
                  <a:gd name="T7" fmla="*/ 0 h 2526"/>
                  <a:gd name="T8" fmla="*/ 0 w 11295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95" h="2526">
                    <a:moveTo>
                      <a:pt x="0" y="2526"/>
                    </a:moveTo>
                    <a:lnTo>
                      <a:pt x="11295" y="2526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-57" y="401"/>
              <a:ext cx="14035" cy="2325"/>
              <a:chOff x="-57" y="401"/>
              <a:chExt cx="14035" cy="23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-57" y="401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" y="229"/>
              <a:ext cx="5195" cy="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-198" y="229"/>
              <a:ext cx="14066" cy="2247"/>
              <a:chOff x="-198" y="229"/>
              <a:chExt cx="14066" cy="2247"/>
            </a:xfrm>
          </p:grpSpPr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-198" y="229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097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4" name="Rettangolo 13"/>
          <p:cNvSpPr/>
          <p:nvPr/>
        </p:nvSpPr>
        <p:spPr>
          <a:xfrm>
            <a:off x="3009042" y="324433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MyriadPro-Bold"/>
              </a:rPr>
              <a:t>Progettazione e montaggio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-684584" y="44624"/>
            <a:ext cx="7128251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algn="ctr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2000" b="1" spc="-25" dirty="0">
                <a:solidFill>
                  <a:srgbClr val="FFFFFF"/>
                </a:solidFill>
                <a:ea typeface="Arial"/>
                <a:cs typeface="Times New Roman"/>
              </a:rPr>
              <a:t>M</a:t>
            </a:r>
            <a:r>
              <a:rPr lang="en-US" sz="2000" b="1" spc="-20" dirty="0">
                <a:solidFill>
                  <a:srgbClr val="FFFFFF"/>
                </a:solidFill>
                <a:ea typeface="Arial"/>
                <a:cs typeface="Times New Roman"/>
              </a:rPr>
              <a:t>ANUTENZION</a:t>
            </a:r>
            <a:r>
              <a:rPr lang="en-US" sz="2000" b="1" dirty="0">
                <a:solidFill>
                  <a:srgbClr val="FFFFFF"/>
                </a:solidFill>
                <a:ea typeface="Arial"/>
                <a:cs typeface="Times New Roman"/>
              </a:rPr>
              <a:t>E E</a:t>
            </a:r>
            <a:r>
              <a:rPr lang="en-US" sz="2000" b="1" spc="-75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2000" b="1" spc="-60" dirty="0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2000" b="1" spc="-20" dirty="0">
                <a:solidFill>
                  <a:srgbClr val="FFFFFF"/>
                </a:solidFill>
                <a:ea typeface="Arial"/>
                <a:cs typeface="Times New Roman"/>
              </a:rPr>
              <a:t>OSTRUZION</a:t>
            </a:r>
            <a:r>
              <a:rPr lang="en-US" sz="2000" b="1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z="2000" b="1" spc="-25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2000" b="1" spc="-20" dirty="0">
                <a:solidFill>
                  <a:srgbClr val="FFFFFF"/>
                </a:solidFill>
                <a:ea typeface="Arial"/>
                <a:cs typeface="Times New Roman"/>
              </a:rPr>
              <a:t>AE</a:t>
            </a:r>
            <a:r>
              <a:rPr lang="en-US" sz="2000" b="1" spc="-25" dirty="0">
                <a:solidFill>
                  <a:srgbClr val="FFFFFF"/>
                </a:solidFill>
                <a:ea typeface="Arial"/>
                <a:cs typeface="Times New Roman"/>
              </a:rPr>
              <a:t>R</a:t>
            </a:r>
            <a:r>
              <a:rPr lang="en-US" sz="2000" b="1" spc="-20" dirty="0">
                <a:solidFill>
                  <a:srgbClr val="FFFFFF"/>
                </a:solidFill>
                <a:ea typeface="Arial"/>
                <a:cs typeface="Times New Roman"/>
              </a:rPr>
              <a:t>ON</a:t>
            </a:r>
            <a:r>
              <a:rPr lang="en-US" sz="2000" b="1" spc="-80" dirty="0">
                <a:solidFill>
                  <a:srgbClr val="FFFFFF"/>
                </a:solidFill>
                <a:ea typeface="Arial"/>
                <a:cs typeface="Times New Roman"/>
              </a:rPr>
              <a:t>A</a:t>
            </a:r>
            <a:r>
              <a:rPr lang="en-US" sz="2000" b="1" spc="-20" dirty="0">
                <a:solidFill>
                  <a:srgbClr val="FFFFFF"/>
                </a:solidFill>
                <a:ea typeface="Arial"/>
                <a:cs typeface="Times New Roman"/>
              </a:rPr>
              <a:t>UTICHE</a:t>
            </a:r>
            <a:endParaRPr lang="it-IT" sz="1200" dirty="0">
              <a:ea typeface="Calibri"/>
              <a:cs typeface="Times New Roman"/>
            </a:endParaRPr>
          </a:p>
          <a:p>
            <a:pPr marL="2211705" marR="2106295" algn="ctr">
              <a:lnSpc>
                <a:spcPts val="1455"/>
              </a:lnSpc>
              <a:spcAft>
                <a:spcPts val="0"/>
              </a:spcAft>
            </a:pPr>
            <a:r>
              <a:rPr lang="en-US" sz="1400" spc="-15" dirty="0">
                <a:solidFill>
                  <a:srgbClr val="FFFFFF"/>
                </a:solidFill>
                <a:ea typeface="Arial"/>
                <a:cs typeface="Times New Roman"/>
              </a:rPr>
              <a:t>C</a:t>
            </a:r>
            <a:r>
              <a:rPr lang="en-US" sz="1400" dirty="0">
                <a:solidFill>
                  <a:srgbClr val="FFFFFF"/>
                </a:solidFill>
                <a:ea typeface="Arial"/>
                <a:cs typeface="Times New Roman"/>
              </a:rPr>
              <a:t>orso</a:t>
            </a:r>
            <a:r>
              <a:rPr lang="en-US" sz="1400" spc="-30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z="1400" spc="-10" dirty="0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sz="1400" dirty="0">
                <a:solidFill>
                  <a:srgbClr val="FFFFFF"/>
                </a:solidFill>
                <a:ea typeface="Arial"/>
                <a:cs typeface="Times New Roman"/>
              </a:rPr>
              <a:t>S</a:t>
            </a:r>
          </a:p>
          <a:p>
            <a:pPr marL="361950" marR="260350" algn="ctr">
              <a:lnSpc>
                <a:spcPts val="342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3200" b="1" spc="-20" dirty="0" err="1">
                <a:solidFill>
                  <a:srgbClr val="FFFFFF"/>
                </a:solidFill>
                <a:ea typeface="Arial"/>
                <a:cs typeface="Times New Roman"/>
              </a:rPr>
              <a:t>Progettazione</a:t>
            </a:r>
            <a:r>
              <a:rPr lang="en-US" sz="3200" b="1" spc="-20" dirty="0">
                <a:solidFill>
                  <a:srgbClr val="FFFFFF"/>
                </a:solidFill>
                <a:ea typeface="Arial"/>
                <a:cs typeface="Times New Roman"/>
              </a:rPr>
              <a:t> e </a:t>
            </a:r>
            <a:r>
              <a:rPr lang="en-US" sz="3200" b="1" spc="-20" dirty="0" err="1">
                <a:solidFill>
                  <a:srgbClr val="FFFFFF"/>
                </a:solidFill>
                <a:ea typeface="Arial"/>
                <a:cs typeface="Times New Roman"/>
              </a:rPr>
              <a:t>montaggio</a:t>
            </a:r>
            <a:endParaRPr lang="it-IT" sz="1200" dirty="0">
              <a:ea typeface="Calibri"/>
              <a:cs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513" y="2956036"/>
            <a:ext cx="8927976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70"/>
              </a:spcBef>
              <a:spcAft>
                <a:spcPts val="0"/>
              </a:spcAft>
            </a:pPr>
            <a:r>
              <a:rPr lang="it-IT" b="1" i="1" spc="-15" dirty="0">
                <a:solidFill>
                  <a:srgbClr val="09738E"/>
                </a:solidFill>
                <a:ea typeface="Arial"/>
                <a:cs typeface="Times New Roman"/>
              </a:rPr>
              <a:t>F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igu</a:t>
            </a:r>
            <a:r>
              <a:rPr lang="it-IT" b="1" i="1" spc="-10" dirty="0">
                <a:solidFill>
                  <a:srgbClr val="09738E"/>
                </a:solidFill>
                <a:ea typeface="Arial"/>
                <a:cs typeface="Times New Roman"/>
              </a:rPr>
              <a:t>r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a</a:t>
            </a:r>
            <a:r>
              <a:rPr lang="it-IT" b="1" i="1" spc="-65" dirty="0">
                <a:solidFill>
                  <a:srgbClr val="09738E"/>
                </a:solidFill>
                <a:ea typeface="Arial"/>
                <a:cs typeface="Times New Roman"/>
              </a:rPr>
              <a:t> </a:t>
            </a: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rofessionale</a:t>
            </a:r>
            <a:endParaRPr lang="it-IT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spc="2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90" dirty="0">
                <a:ea typeface="Arial"/>
                <a:cs typeface="Times New Roman"/>
              </a:rPr>
              <a:t> </a:t>
            </a:r>
            <a:r>
              <a:rPr lang="it-IT" sz="1600" spc="-50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ecni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8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Supe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io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-9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ogettazione e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l</a:t>
            </a:r>
            <a:r>
              <a:rPr lang="it-IT" sz="1600" spc="14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mo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tag</a:t>
            </a:r>
            <a:r>
              <a:rPr lang="it-IT" sz="1600" spc="5" dirty="0">
                <a:ea typeface="Arial"/>
                <a:cs typeface="Times New Roman"/>
              </a:rPr>
              <a:t>g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nell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65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ostruzion</a:t>
            </a:r>
            <a:r>
              <a:rPr lang="it-IT" sz="1600" dirty="0">
                <a:ea typeface="Arial"/>
                <a:cs typeface="Times New Roman"/>
              </a:rPr>
              <a:t>i </a:t>
            </a:r>
            <a:r>
              <a:rPr lang="it-IT" sz="1600" spc="10" dirty="0">
                <a:ea typeface="Arial"/>
                <a:cs typeface="Times New Roman"/>
              </a:rPr>
              <a:t>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onautich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pu</a:t>
            </a:r>
            <a:r>
              <a:rPr lang="it-IT" sz="1600" dirty="0">
                <a:ea typeface="Arial"/>
                <a:cs typeface="Times New Roman"/>
              </a:rPr>
              <a:t>ò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ope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-5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di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ers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4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ambit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4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aziendali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4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olgend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2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ttivit</a:t>
            </a:r>
            <a:r>
              <a:rPr lang="it-IT" sz="1600" dirty="0">
                <a:ea typeface="Arial"/>
                <a:cs typeface="Times New Roman"/>
              </a:rPr>
              <a:t>à</a:t>
            </a:r>
            <a:r>
              <a:rPr lang="it-IT" sz="1600" spc="165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ecni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6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gestional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3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qual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0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25" dirty="0">
                <a:ea typeface="Arial"/>
                <a:cs typeface="Times New Roman"/>
              </a:rPr>
              <a:t>o</a:t>
            </a:r>
            <a:r>
              <a:rPr lang="it-IT" sz="1600" spc="10" dirty="0">
                <a:ea typeface="Arial"/>
                <a:cs typeface="Times New Roman"/>
              </a:rPr>
              <a:t>gettazion</a:t>
            </a:r>
            <a:r>
              <a:rPr lang="it-IT" sz="1600" dirty="0">
                <a:ea typeface="Arial"/>
                <a:cs typeface="Times New Roman"/>
              </a:rPr>
              <a:t>e,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pianificazion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oduzion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e</a:t>
            </a:r>
            <a:r>
              <a:rPr lang="it-IT" sz="1600" dirty="0">
                <a:ea typeface="Arial"/>
                <a:cs typeface="Times New Roman"/>
              </a:rPr>
              <a:t>d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il mo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tag</a:t>
            </a:r>
            <a:r>
              <a:rPr lang="it-IT" sz="1600" spc="5" dirty="0">
                <a:ea typeface="Arial"/>
                <a:cs typeface="Times New Roman"/>
              </a:rPr>
              <a:t>g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ompone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ae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onautici.</a:t>
            </a:r>
            <a:endParaRPr lang="it-IT" sz="2400" dirty="0">
              <a:ea typeface="Calibri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050" dirty="0">
                <a:ea typeface="Calibri"/>
                <a:cs typeface="Times New Roman"/>
              </a:rPr>
              <a:t> </a:t>
            </a:r>
            <a:r>
              <a:rPr lang="it-IT" sz="1100" dirty="0">
                <a:ea typeface="Calibri"/>
                <a:cs typeface="Times New Roman"/>
              </a:rPr>
              <a:t> </a:t>
            </a:r>
            <a:endParaRPr lang="it-IT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C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om</a:t>
            </a:r>
            <a:r>
              <a:rPr lang="it-IT" b="1" i="1" spc="5" dirty="0">
                <a:solidFill>
                  <a:srgbClr val="09738E"/>
                </a:solidFill>
                <a:ea typeface="Arial"/>
                <a:cs typeface="Times New Roman"/>
              </a:rPr>
              <a:t>p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e</a:t>
            </a:r>
            <a:r>
              <a:rPr lang="it-IT" b="1" i="1" spc="-5" dirty="0">
                <a:solidFill>
                  <a:srgbClr val="09738E"/>
                </a:solidFill>
                <a:ea typeface="Arial"/>
                <a:cs typeface="Times New Roman"/>
              </a:rPr>
              <a:t>t</a:t>
            </a:r>
            <a:r>
              <a:rPr lang="it-IT" b="1" i="1" dirty="0">
                <a:solidFill>
                  <a:srgbClr val="09738E"/>
                </a:solidFill>
                <a:ea typeface="Arial"/>
                <a:cs typeface="Times New Roman"/>
              </a:rPr>
              <a:t>enze</a:t>
            </a:r>
            <a:endParaRPr lang="it-IT" dirty="0">
              <a:ea typeface="Calibri"/>
              <a:cs typeface="Times New Roman"/>
            </a:endParaRPr>
          </a:p>
          <a:p>
            <a:pPr marL="84138" algn="just">
              <a:lnSpc>
                <a:spcPct val="105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dirty="0">
                <a:ea typeface="Arial"/>
                <a:cs typeface="Times New Roman"/>
              </a:rPr>
              <a:t>S</a:t>
            </a:r>
            <a:r>
              <a:rPr lang="it-IT" sz="1600" spc="10" dirty="0">
                <a:ea typeface="Arial"/>
                <a:cs typeface="Times New Roman"/>
              </a:rPr>
              <a:t>viluppa</a:t>
            </a:r>
            <a:r>
              <a:rPr lang="it-IT" sz="1600" dirty="0">
                <a:ea typeface="Arial"/>
                <a:cs typeface="Times New Roman"/>
              </a:rPr>
              <a:t>re </a:t>
            </a:r>
            <a:r>
              <a:rPr lang="it-IT" sz="1600" spc="-10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1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spc="5" dirty="0">
                <a:ea typeface="Arial"/>
                <a:cs typeface="Times New Roman"/>
              </a:rPr>
              <a:t>gr</a:t>
            </a:r>
            <a:r>
              <a:rPr lang="it-IT" sz="1600" spc="10" dirty="0">
                <a:ea typeface="Arial"/>
                <a:cs typeface="Times New Roman"/>
              </a:rPr>
              <a:t>amm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mo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tag</a:t>
            </a:r>
            <a:r>
              <a:rPr lang="it-IT" sz="1600" spc="5" dirty="0">
                <a:ea typeface="Arial"/>
                <a:cs typeface="Times New Roman"/>
              </a:rPr>
              <a:t>g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1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di pa</a:t>
            </a:r>
            <a:r>
              <a:rPr lang="it-IT" sz="1600" spc="3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7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e/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ompone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9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eli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3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gesti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-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il 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el</a:t>
            </a:r>
            <a:r>
              <a:rPr lang="it-IT" sz="1600" spc="5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ti</a:t>
            </a:r>
            <a:r>
              <a:rPr lang="it-IT" sz="1600" dirty="0">
                <a:ea typeface="Arial"/>
                <a:cs typeface="Times New Roman"/>
              </a:rPr>
              <a:t>vo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ess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8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installazion</a:t>
            </a:r>
            <a:r>
              <a:rPr lang="it-IT" sz="1600" dirty="0">
                <a:ea typeface="Arial"/>
                <a:cs typeface="Times New Roman"/>
              </a:rPr>
              <a:t>e.</a:t>
            </a:r>
            <a:r>
              <a:rPr lang="it-IT" sz="1600" spc="65" dirty="0">
                <a:ea typeface="Arial"/>
                <a:cs typeface="Times New Roman"/>
              </a:rPr>
              <a:t> </a:t>
            </a:r>
            <a:r>
              <a:rPr lang="it-IT" sz="1600" spc="15" dirty="0">
                <a:ea typeface="Arial"/>
                <a:cs typeface="Times New Roman"/>
              </a:rPr>
              <a:t>G</a:t>
            </a:r>
            <a:r>
              <a:rPr lang="it-IT" sz="1600" spc="10" dirty="0">
                <a:ea typeface="Arial"/>
                <a:cs typeface="Times New Roman"/>
              </a:rPr>
              <a:t>esti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1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un 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ess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19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6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ollaud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16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13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eli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75" dirty="0">
                <a:ea typeface="Arial"/>
                <a:cs typeface="Times New Roman"/>
              </a:rPr>
              <a:t> 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i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on</a:t>
            </a:r>
            <a:r>
              <a:rPr lang="it-IT" sz="1600" spc="20" dirty="0">
                <a:ea typeface="Arial"/>
                <a:cs typeface="Times New Roman"/>
              </a:rPr>
              <a:t>o</a:t>
            </a:r>
            <a:r>
              <a:rPr lang="it-IT" sz="1600" spc="10" dirty="0">
                <a:ea typeface="Arial"/>
                <a:cs typeface="Times New Roman"/>
              </a:rPr>
              <a:t>s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end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situazion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3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1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anomali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5" dirty="0">
                <a:ea typeface="Arial"/>
                <a:cs typeface="Times New Roman"/>
              </a:rPr>
              <a:t> </a:t>
            </a:r>
            <a:r>
              <a:rPr lang="it-IT" sz="1600" spc="15" dirty="0">
                <a:ea typeface="Arial"/>
                <a:cs typeface="Times New Roman"/>
              </a:rPr>
              <a:t>d</a:t>
            </a:r>
            <a:r>
              <a:rPr lang="it-IT" sz="1600" spc="-25" dirty="0">
                <a:ea typeface="Arial"/>
                <a:cs typeface="Times New Roman"/>
              </a:rPr>
              <a:t>’</a:t>
            </a:r>
            <a:r>
              <a:rPr lang="it-IT" sz="1600" spc="10" dirty="0">
                <a:ea typeface="Arial"/>
                <a:cs typeface="Times New Roman"/>
              </a:rPr>
              <a:t>installazion</a:t>
            </a:r>
            <a:r>
              <a:rPr lang="it-IT" sz="1600" dirty="0">
                <a:ea typeface="Arial"/>
                <a:cs typeface="Times New Roman"/>
              </a:rPr>
              <a:t>e,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8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funzioname</a:t>
            </a:r>
            <a:r>
              <a:rPr lang="it-IT" sz="1600" spc="5" dirty="0">
                <a:ea typeface="Arial"/>
                <a:cs typeface="Times New Roman"/>
              </a:rPr>
              <a:t>nt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10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degl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appa</a:t>
            </a:r>
            <a:r>
              <a:rPr lang="it-IT" sz="1600" spc="5" dirty="0">
                <a:ea typeface="Arial"/>
                <a:cs typeface="Times New Roman"/>
              </a:rPr>
              <a:t>ra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8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degl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5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impia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ti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10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oponend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8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azion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spc="15" dirty="0">
                <a:ea typeface="Arial"/>
                <a:cs typeface="Times New Roman"/>
              </a:rPr>
              <a:t>r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etti</a:t>
            </a:r>
            <a:r>
              <a:rPr lang="it-IT" sz="1600" dirty="0">
                <a:ea typeface="Arial"/>
                <a:cs typeface="Times New Roman"/>
              </a:rPr>
              <a:t>ve.</a:t>
            </a:r>
            <a:endParaRPr lang="it-IT" sz="2400" dirty="0">
              <a:ea typeface="Calibri"/>
              <a:cs typeface="Times New Roman"/>
            </a:endParaRPr>
          </a:p>
          <a:p>
            <a:pPr marL="84138"/>
            <a:r>
              <a:rPr lang="it-IT" sz="1600" dirty="0">
                <a:ea typeface="Arial"/>
                <a:sym typeface="Wingdings"/>
              </a:rPr>
              <a:t></a:t>
            </a:r>
            <a:r>
              <a:rPr lang="it-IT" sz="1600" dirty="0">
                <a:ea typeface="Arial"/>
              </a:rPr>
              <a:t>S</a:t>
            </a:r>
            <a:r>
              <a:rPr lang="it-IT" sz="1600" spc="10" dirty="0">
                <a:ea typeface="Arial"/>
              </a:rPr>
              <a:t>viluppa</a:t>
            </a:r>
            <a:r>
              <a:rPr lang="it-IT" sz="1600" dirty="0">
                <a:ea typeface="Arial"/>
              </a:rPr>
              <a:t>re</a:t>
            </a:r>
            <a:r>
              <a:rPr lang="it-IT" sz="1600" spc="55" dirty="0">
                <a:ea typeface="Arial"/>
              </a:rPr>
              <a:t> </a:t>
            </a:r>
            <a:r>
              <a:rPr lang="it-IT" sz="1600" spc="10" dirty="0">
                <a:ea typeface="Arial"/>
              </a:rPr>
              <a:t>u</a:t>
            </a:r>
            <a:r>
              <a:rPr lang="it-IT" sz="1600" dirty="0">
                <a:ea typeface="Arial"/>
              </a:rPr>
              <a:t>n</a:t>
            </a:r>
            <a:r>
              <a:rPr lang="it-IT" sz="1600" spc="45" dirty="0">
                <a:ea typeface="Arial"/>
              </a:rPr>
              <a:t> </a:t>
            </a:r>
            <a:r>
              <a:rPr lang="it-IT" sz="1600" spc="10" dirty="0">
                <a:ea typeface="Arial"/>
              </a:rPr>
              <a:t>p</a:t>
            </a:r>
            <a:r>
              <a:rPr lang="it-IT" sz="1600" dirty="0">
                <a:ea typeface="Arial"/>
              </a:rPr>
              <a:t>r</a:t>
            </a:r>
            <a:r>
              <a:rPr lang="it-IT" sz="1600" spc="10" dirty="0">
                <a:ea typeface="Arial"/>
              </a:rPr>
              <a:t>ogetto tecnico ci un nuovo apparato o velivolo.</a:t>
            </a:r>
          </a:p>
          <a:p>
            <a:pPr marL="84138"/>
            <a:r>
              <a:rPr lang="it-IT" sz="1600" spc="10" dirty="0">
                <a:ea typeface="Arial"/>
                <a:sym typeface="Wingdings"/>
              </a:rPr>
              <a:t></a:t>
            </a:r>
            <a:r>
              <a:rPr lang="it-IT" sz="1600" spc="10" dirty="0">
                <a:ea typeface="Arial"/>
              </a:rPr>
              <a:t>Ge</a:t>
            </a:r>
            <a:r>
              <a:rPr lang="it-IT" sz="1600" spc="10" dirty="0">
                <a:ea typeface="Arial"/>
                <a:cs typeface="Times New Roman"/>
              </a:rPr>
              <a:t>sti</a:t>
            </a:r>
            <a:r>
              <a:rPr lang="it-IT" sz="1600" dirty="0">
                <a:ea typeface="Arial"/>
                <a:cs typeface="Times New Roman"/>
              </a:rPr>
              <a:t>re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a</a:t>
            </a:r>
            <a:r>
              <a:rPr lang="it-IT" sz="1600" spc="-85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ealizzazion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p</a:t>
            </a:r>
            <a:r>
              <a:rPr lang="it-IT" sz="1600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o</a:t>
            </a:r>
            <a:r>
              <a:rPr lang="it-IT" sz="1600" spc="5" dirty="0">
                <a:ea typeface="Arial"/>
                <a:cs typeface="Times New Roman"/>
              </a:rPr>
              <a:t>t</a:t>
            </a:r>
            <a:r>
              <a:rPr lang="it-IT" sz="1600" spc="10" dirty="0">
                <a:ea typeface="Arial"/>
                <a:cs typeface="Times New Roman"/>
              </a:rPr>
              <a:t>otip</a:t>
            </a:r>
            <a:r>
              <a:rPr lang="it-IT" sz="1600" spc="-15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,</a:t>
            </a:r>
            <a:r>
              <a:rPr lang="it-IT" sz="1600" spc="-30" dirty="0">
                <a:ea typeface="Arial"/>
                <a:cs typeface="Times New Roman"/>
              </a:rPr>
              <a:t> </a:t>
            </a:r>
            <a:r>
              <a:rPr lang="it-IT" sz="1600" spc="5" dirty="0">
                <a:ea typeface="Arial"/>
                <a:cs typeface="Times New Roman"/>
              </a:rPr>
              <a:t>a</a:t>
            </a:r>
            <a:r>
              <a:rPr lang="it-IT" sz="1600" spc="10" dirty="0">
                <a:ea typeface="Arial"/>
                <a:cs typeface="Times New Roman"/>
              </a:rPr>
              <a:t>tt</a:t>
            </a:r>
            <a:r>
              <a:rPr lang="it-IT" sz="1600" spc="5" dirty="0">
                <a:ea typeface="Arial"/>
                <a:cs typeface="Times New Roman"/>
              </a:rPr>
              <a:t>r</a:t>
            </a:r>
            <a:r>
              <a:rPr lang="it-IT" sz="1600" spc="10" dirty="0">
                <a:ea typeface="Arial"/>
                <a:cs typeface="Times New Roman"/>
              </a:rPr>
              <a:t>a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ers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l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3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svilupp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1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dise</a:t>
            </a:r>
            <a:r>
              <a:rPr lang="it-IT" sz="1600" spc="5" dirty="0">
                <a:ea typeface="Arial"/>
                <a:cs typeface="Times New Roman"/>
              </a:rPr>
              <a:t>g</a:t>
            </a:r>
            <a:r>
              <a:rPr lang="it-IT" sz="1600" spc="10" dirty="0">
                <a:ea typeface="Arial"/>
                <a:cs typeface="Times New Roman"/>
              </a:rPr>
              <a:t>n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40" dirty="0">
                <a:ea typeface="Arial"/>
                <a:cs typeface="Times New Roman"/>
              </a:rPr>
              <a:t> </a:t>
            </a:r>
            <a:r>
              <a:rPr lang="it-IT" sz="1600" spc="15" dirty="0">
                <a:ea typeface="Arial"/>
                <a:cs typeface="Times New Roman"/>
              </a:rPr>
              <a:t>d</a:t>
            </a:r>
            <a:r>
              <a:rPr lang="it-IT" sz="1600" spc="-25" dirty="0">
                <a:ea typeface="Arial"/>
                <a:cs typeface="Times New Roman"/>
              </a:rPr>
              <a:t>’</a:t>
            </a:r>
            <a:r>
              <a:rPr lang="it-IT" sz="1600" spc="10" dirty="0">
                <a:ea typeface="Arial"/>
                <a:cs typeface="Times New Roman"/>
              </a:rPr>
              <a:t>insiem</a:t>
            </a:r>
            <a:r>
              <a:rPr lang="it-IT" sz="1600" dirty="0">
                <a:ea typeface="Arial"/>
                <a:cs typeface="Times New Roman"/>
              </a:rPr>
              <a:t>e</a:t>
            </a:r>
            <a:r>
              <a:rPr lang="it-IT" sz="1600" spc="2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dei </a:t>
            </a:r>
            <a:r>
              <a:rPr lang="it-IT" sz="1600" spc="5" dirty="0">
                <a:ea typeface="Arial"/>
                <a:cs typeface="Times New Roman"/>
              </a:rPr>
              <a:t>c</a:t>
            </a:r>
            <a:r>
              <a:rPr lang="it-IT" sz="1600" spc="10" dirty="0">
                <a:ea typeface="Arial"/>
                <a:cs typeface="Times New Roman"/>
              </a:rPr>
              <a:t>ompone</a:t>
            </a:r>
            <a:r>
              <a:rPr lang="it-IT" sz="1600" spc="5" dirty="0">
                <a:ea typeface="Arial"/>
                <a:cs typeface="Times New Roman"/>
              </a:rPr>
              <a:t>n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5" dirty="0">
                <a:ea typeface="Arial"/>
                <a:cs typeface="Times New Roman"/>
              </a:rPr>
              <a:t>  </a:t>
            </a:r>
            <a:r>
              <a:rPr lang="it-IT" sz="1600" spc="10" dirty="0">
                <a:ea typeface="Arial"/>
                <a:cs typeface="Times New Roman"/>
              </a:rPr>
              <a:t>e/</a:t>
            </a:r>
            <a:r>
              <a:rPr lang="it-IT" sz="1600" dirty="0">
                <a:ea typeface="Arial"/>
                <a:cs typeface="Times New Roman"/>
              </a:rPr>
              <a:t>o</a:t>
            </a:r>
            <a:r>
              <a:rPr lang="it-IT" sz="1600" spc="-4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appa</a:t>
            </a:r>
            <a:r>
              <a:rPr lang="it-IT" sz="1600" spc="5" dirty="0">
                <a:ea typeface="Arial"/>
                <a:cs typeface="Times New Roman"/>
              </a:rPr>
              <a:t>ra</a:t>
            </a:r>
            <a:r>
              <a:rPr lang="it-IT" sz="1600" spc="10" dirty="0">
                <a:ea typeface="Arial"/>
                <a:cs typeface="Times New Roman"/>
              </a:rPr>
              <a:t>t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10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d</a:t>
            </a:r>
            <a:r>
              <a:rPr lang="it-IT" sz="1600" dirty="0">
                <a:ea typeface="Arial"/>
                <a:cs typeface="Times New Roman"/>
              </a:rPr>
              <a:t>i</a:t>
            </a:r>
            <a:r>
              <a:rPr lang="it-IT" sz="1600" spc="-25" dirty="0">
                <a:ea typeface="Arial"/>
                <a:cs typeface="Times New Roman"/>
              </a:rPr>
              <a:t> </a:t>
            </a:r>
            <a:r>
              <a:rPr lang="it-IT" sz="1600" spc="10" dirty="0">
                <a:ea typeface="Arial"/>
                <a:cs typeface="Times New Roman"/>
              </a:rPr>
              <a:t>u</a:t>
            </a:r>
            <a:r>
              <a:rPr lang="it-IT" sz="1600" dirty="0">
                <a:ea typeface="Arial"/>
                <a:cs typeface="Times New Roman"/>
              </a:rPr>
              <a:t>n</a:t>
            </a:r>
            <a:r>
              <a:rPr lang="it-IT" sz="1600" spc="-50" dirty="0">
                <a:ea typeface="Arial"/>
                <a:cs typeface="Times New Roman"/>
              </a:rPr>
              <a:t> 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eli</a:t>
            </a:r>
            <a:r>
              <a:rPr lang="it-IT" sz="1600" dirty="0">
                <a:ea typeface="Arial"/>
                <a:cs typeface="Times New Roman"/>
              </a:rPr>
              <a:t>v</a:t>
            </a:r>
            <a:r>
              <a:rPr lang="it-IT" sz="1600" spc="10" dirty="0">
                <a:ea typeface="Arial"/>
                <a:cs typeface="Times New Roman"/>
              </a:rPr>
              <a:t>ol</a:t>
            </a:r>
            <a:r>
              <a:rPr lang="it-IT" sz="1600" spc="-15" dirty="0">
                <a:ea typeface="Arial"/>
                <a:cs typeface="Times New Roman"/>
              </a:rPr>
              <a:t>o</a:t>
            </a:r>
            <a:r>
              <a:rPr lang="it-IT" sz="1600" dirty="0">
                <a:ea typeface="Arial"/>
                <a:cs typeface="Times New Roman"/>
              </a:rPr>
              <a:t>.</a:t>
            </a:r>
            <a:endParaRPr lang="it-IT" sz="2400" dirty="0">
              <a:ea typeface="Calibri"/>
              <a:cs typeface="Times New Roman"/>
            </a:endParaRPr>
          </a:p>
          <a:p>
            <a:endParaRPr lang="it-IT" sz="1600" dirty="0"/>
          </a:p>
        </p:txBody>
      </p:sp>
      <p:sp>
        <p:nvSpPr>
          <p:cNvPr id="17" name="Rettangolo 16"/>
          <p:cNvSpPr/>
          <p:nvPr/>
        </p:nvSpPr>
        <p:spPr>
          <a:xfrm>
            <a:off x="36512" y="1473653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700" b="1" i="1" dirty="0">
                <a:solidFill>
                  <a:srgbClr val="09738E"/>
                </a:solidFill>
              </a:rPr>
              <a:t>TECNICO SUPERIORE PER LA PROGETTAZIONE ED </a:t>
            </a:r>
          </a:p>
          <a:p>
            <a:r>
              <a:rPr lang="it-IT" sz="2700" b="1" i="1" dirty="0">
                <a:solidFill>
                  <a:srgbClr val="09738E"/>
                </a:solidFill>
              </a:rPr>
              <a:t>IL MONTAGGIO NELLE COSTRUZIONI AERONAUTICHE</a:t>
            </a:r>
          </a:p>
          <a:p>
            <a:r>
              <a:rPr lang="it-IT" sz="1600" b="1" dirty="0">
                <a:solidFill>
                  <a:srgbClr val="000000"/>
                </a:solidFill>
              </a:rPr>
              <a:t>Durata del corso </a:t>
            </a:r>
            <a:r>
              <a:rPr lang="it-IT" sz="1600" b="1" dirty="0" err="1">
                <a:solidFill>
                  <a:srgbClr val="000000"/>
                </a:solidFill>
              </a:rPr>
              <a:t>max</a:t>
            </a:r>
            <a:r>
              <a:rPr lang="it-IT" sz="1600" b="1" dirty="0">
                <a:solidFill>
                  <a:srgbClr val="000000"/>
                </a:solidFill>
              </a:rPr>
              <a:t> 2.000 ore </a:t>
            </a:r>
            <a:r>
              <a:rPr lang="it-IT" sz="1100" b="1" dirty="0">
                <a:solidFill>
                  <a:srgbClr val="000000"/>
                </a:solidFill>
              </a:rPr>
              <a:t>(di cui il 30% di tirocinio formativo, anche all’estero)</a:t>
            </a:r>
          </a:p>
          <a:p>
            <a:r>
              <a:rPr lang="it-IT" sz="1600" b="1" dirty="0">
                <a:solidFill>
                  <a:srgbClr val="000000"/>
                </a:solidFill>
              </a:rPr>
              <a:t>4 semestri - 2 annualità - V livello EQF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964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8200" y="-71781"/>
            <a:ext cx="9149329" cy="1961584"/>
            <a:chOff x="0" y="0"/>
            <a:chExt cx="16724" cy="3088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0" y="0"/>
              <a:ext cx="11578" cy="2526"/>
              <a:chOff x="0" y="0"/>
              <a:chExt cx="11578" cy="2526"/>
            </a:xfrm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0" y="0"/>
                <a:ext cx="11578" cy="2526"/>
              </a:xfrm>
              <a:custGeom>
                <a:avLst/>
                <a:gdLst>
                  <a:gd name="T0" fmla="*/ 0 w 11578"/>
                  <a:gd name="T1" fmla="*/ 2526 h 2526"/>
                  <a:gd name="T2" fmla="*/ 11578 w 11578"/>
                  <a:gd name="T3" fmla="*/ 2526 h 2526"/>
                  <a:gd name="T4" fmla="*/ 11578 w 11578"/>
                  <a:gd name="T5" fmla="*/ 0 h 2526"/>
                  <a:gd name="T6" fmla="*/ 0 w 11578"/>
                  <a:gd name="T7" fmla="*/ 0 h 2526"/>
                  <a:gd name="T8" fmla="*/ 0 w 11578"/>
                  <a:gd name="T9" fmla="*/ 252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8" h="2526">
                    <a:moveTo>
                      <a:pt x="0" y="2526"/>
                    </a:moveTo>
                    <a:lnTo>
                      <a:pt x="11578" y="2526"/>
                    </a:lnTo>
                    <a:lnTo>
                      <a:pt x="11578" y="0"/>
                    </a:lnTo>
                    <a:lnTo>
                      <a:pt x="0" y="0"/>
                    </a:lnTo>
                    <a:lnTo>
                      <a:pt x="0" y="25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0"/>
              <a:ext cx="14035" cy="2325"/>
              <a:chOff x="0" y="0"/>
              <a:chExt cx="14035" cy="2325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0" y="0"/>
                <a:ext cx="14035" cy="2325"/>
              </a:xfrm>
              <a:custGeom>
                <a:avLst/>
                <a:gdLst>
                  <a:gd name="T0" fmla="*/ 14035 w 14035"/>
                  <a:gd name="T1" fmla="*/ 0 h 2325"/>
                  <a:gd name="T2" fmla="*/ 0 w 14035"/>
                  <a:gd name="T3" fmla="*/ 0 h 2325"/>
                  <a:gd name="T4" fmla="*/ 0 w 14035"/>
                  <a:gd name="T5" fmla="*/ 1493 h 2325"/>
                  <a:gd name="T6" fmla="*/ 293 w 14035"/>
                  <a:gd name="T7" fmla="*/ 1586 h 2325"/>
                  <a:gd name="T8" fmla="*/ 917 w 14035"/>
                  <a:gd name="T9" fmla="*/ 1754 h 2325"/>
                  <a:gd name="T10" fmla="*/ 1570 w 14035"/>
                  <a:gd name="T11" fmla="*/ 1903 h 2325"/>
                  <a:gd name="T12" fmla="*/ 2251 w 14035"/>
                  <a:gd name="T13" fmla="*/ 2031 h 2325"/>
                  <a:gd name="T14" fmla="*/ 2956 w 14035"/>
                  <a:gd name="T15" fmla="*/ 2137 h 2325"/>
                  <a:gd name="T16" fmla="*/ 3684 w 14035"/>
                  <a:gd name="T17" fmla="*/ 2221 h 2325"/>
                  <a:gd name="T18" fmla="*/ 4433 w 14035"/>
                  <a:gd name="T19" fmla="*/ 2281 h 2325"/>
                  <a:gd name="T20" fmla="*/ 5199 w 14035"/>
                  <a:gd name="T21" fmla="*/ 2316 h 2325"/>
                  <a:gd name="T22" fmla="*/ 5965 w 14035"/>
                  <a:gd name="T23" fmla="*/ 2325 h 2325"/>
                  <a:gd name="T24" fmla="*/ 6716 w 14035"/>
                  <a:gd name="T25" fmla="*/ 2308 h 2325"/>
                  <a:gd name="T26" fmla="*/ 7448 w 14035"/>
                  <a:gd name="T27" fmla="*/ 2267 h 2325"/>
                  <a:gd name="T28" fmla="*/ 8158 w 14035"/>
                  <a:gd name="T29" fmla="*/ 2201 h 2325"/>
                  <a:gd name="T30" fmla="*/ 8845 w 14035"/>
                  <a:gd name="T31" fmla="*/ 2112 h 2325"/>
                  <a:gd name="T32" fmla="*/ 9506 w 14035"/>
                  <a:gd name="T33" fmla="*/ 2001 h 2325"/>
                  <a:gd name="T34" fmla="*/ 10138 w 14035"/>
                  <a:gd name="T35" fmla="*/ 1869 h 2325"/>
                  <a:gd name="T36" fmla="*/ 10739 w 14035"/>
                  <a:gd name="T37" fmla="*/ 1717 h 2325"/>
                  <a:gd name="T38" fmla="*/ 11307 w 14035"/>
                  <a:gd name="T39" fmla="*/ 1546 h 2325"/>
                  <a:gd name="T40" fmla="*/ 11840 w 14035"/>
                  <a:gd name="T41" fmla="*/ 1356 h 2325"/>
                  <a:gd name="T42" fmla="*/ 12333 w 14035"/>
                  <a:gd name="T43" fmla="*/ 1149 h 2325"/>
                  <a:gd name="T44" fmla="*/ 12787 w 14035"/>
                  <a:gd name="T45" fmla="*/ 925 h 2325"/>
                  <a:gd name="T46" fmla="*/ 13197 w 14035"/>
                  <a:gd name="T47" fmla="*/ 686 h 2325"/>
                  <a:gd name="T48" fmla="*/ 13562 w 14035"/>
                  <a:gd name="T49" fmla="*/ 433 h 2325"/>
                  <a:gd name="T50" fmla="*/ 13878 w 14035"/>
                  <a:gd name="T51" fmla="*/ 165 h 2325"/>
                  <a:gd name="T52" fmla="*/ 14035 w 14035"/>
                  <a:gd name="T53" fmla="*/ 0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35" h="2325">
                    <a:moveTo>
                      <a:pt x="14035" y="0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293" y="1586"/>
                    </a:lnTo>
                    <a:lnTo>
                      <a:pt x="917" y="1754"/>
                    </a:lnTo>
                    <a:lnTo>
                      <a:pt x="1570" y="1903"/>
                    </a:lnTo>
                    <a:lnTo>
                      <a:pt x="2251" y="2031"/>
                    </a:lnTo>
                    <a:lnTo>
                      <a:pt x="2956" y="2137"/>
                    </a:lnTo>
                    <a:lnTo>
                      <a:pt x="3684" y="2221"/>
                    </a:lnTo>
                    <a:lnTo>
                      <a:pt x="4433" y="2281"/>
                    </a:lnTo>
                    <a:lnTo>
                      <a:pt x="5199" y="2316"/>
                    </a:lnTo>
                    <a:lnTo>
                      <a:pt x="5965" y="2325"/>
                    </a:lnTo>
                    <a:lnTo>
                      <a:pt x="6716" y="2308"/>
                    </a:lnTo>
                    <a:lnTo>
                      <a:pt x="7448" y="2267"/>
                    </a:lnTo>
                    <a:lnTo>
                      <a:pt x="8158" y="2201"/>
                    </a:lnTo>
                    <a:lnTo>
                      <a:pt x="8845" y="2112"/>
                    </a:lnTo>
                    <a:lnTo>
                      <a:pt x="9506" y="2001"/>
                    </a:lnTo>
                    <a:lnTo>
                      <a:pt x="10138" y="1869"/>
                    </a:lnTo>
                    <a:lnTo>
                      <a:pt x="10739" y="1717"/>
                    </a:lnTo>
                    <a:lnTo>
                      <a:pt x="11307" y="1546"/>
                    </a:lnTo>
                    <a:lnTo>
                      <a:pt x="11840" y="1356"/>
                    </a:lnTo>
                    <a:lnTo>
                      <a:pt x="12333" y="1149"/>
                    </a:lnTo>
                    <a:lnTo>
                      <a:pt x="12787" y="925"/>
                    </a:lnTo>
                    <a:lnTo>
                      <a:pt x="13197" y="686"/>
                    </a:lnTo>
                    <a:lnTo>
                      <a:pt x="13562" y="433"/>
                    </a:lnTo>
                    <a:lnTo>
                      <a:pt x="13878" y="165"/>
                    </a:lnTo>
                    <a:lnTo>
                      <a:pt x="14035" y="0"/>
                    </a:lnTo>
                  </a:path>
                </a:pathLst>
              </a:custGeom>
              <a:solidFill>
                <a:srgbClr val="004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1561" y="70"/>
              <a:ext cx="5163" cy="3018"/>
              <a:chOff x="11561" y="70"/>
              <a:chExt cx="5163" cy="3018"/>
            </a:xfrm>
          </p:grpSpPr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15581" y="523"/>
                <a:ext cx="936" cy="1162"/>
              </a:xfrm>
              <a:custGeom>
                <a:avLst/>
                <a:gdLst>
                  <a:gd name="T0" fmla="+- 0 11578 11578"/>
                  <a:gd name="T1" fmla="*/ T0 w 5203"/>
                  <a:gd name="T2" fmla="*/ 0 h 2786"/>
                  <a:gd name="T3" fmla="+- 0 16781 11578"/>
                  <a:gd name="T4" fmla="*/ T3 w 5203"/>
                  <a:gd name="T5" fmla="*/ 0 h 2786"/>
                  <a:gd name="T6" fmla="+- 0 16781 11578"/>
                  <a:gd name="T7" fmla="*/ T6 w 5203"/>
                  <a:gd name="T8" fmla="*/ 2786 h 2786"/>
                  <a:gd name="T9" fmla="+- 0 11578 11578"/>
                  <a:gd name="T10" fmla="*/ T9 w 5203"/>
                  <a:gd name="T11" fmla="*/ 2786 h 2786"/>
                  <a:gd name="T12" fmla="+- 0 11578 11578"/>
                  <a:gd name="T13" fmla="*/ T12 w 5203"/>
                  <a:gd name="T14" fmla="*/ 0 h 278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5203" h="2786">
                    <a:moveTo>
                      <a:pt x="0" y="0"/>
                    </a:moveTo>
                    <a:lnTo>
                      <a:pt x="5203" y="0"/>
                    </a:lnTo>
                    <a:lnTo>
                      <a:pt x="5203" y="2786"/>
                    </a:lnTo>
                    <a:lnTo>
                      <a:pt x="0" y="27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7187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1" y="70"/>
                <a:ext cx="5163" cy="3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0" y="0"/>
              <a:ext cx="14066" cy="2247"/>
              <a:chOff x="0" y="0"/>
              <a:chExt cx="14066" cy="2247"/>
            </a:xfrm>
          </p:grpSpPr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0" y="0"/>
                <a:ext cx="14066" cy="2247"/>
              </a:xfrm>
              <a:custGeom>
                <a:avLst/>
                <a:gdLst>
                  <a:gd name="T0" fmla="*/ 0 w 14066"/>
                  <a:gd name="T1" fmla="*/ 1534 h 2247"/>
                  <a:gd name="T2" fmla="*/ 243 w 14066"/>
                  <a:gd name="T3" fmla="*/ 1613 h 2247"/>
                  <a:gd name="T4" fmla="*/ 815 w 14066"/>
                  <a:gd name="T5" fmla="*/ 1768 h 2247"/>
                  <a:gd name="T6" fmla="*/ 1421 w 14066"/>
                  <a:gd name="T7" fmla="*/ 1904 h 2247"/>
                  <a:gd name="T8" fmla="*/ 2057 w 14066"/>
                  <a:gd name="T9" fmla="*/ 2018 h 2247"/>
                  <a:gd name="T10" fmla="*/ 2720 w 14066"/>
                  <a:gd name="T11" fmla="*/ 2110 h 2247"/>
                  <a:gd name="T12" fmla="*/ 3409 w 14066"/>
                  <a:gd name="T13" fmla="*/ 2180 h 2247"/>
                  <a:gd name="T14" fmla="*/ 4121 w 14066"/>
                  <a:gd name="T15" fmla="*/ 2226 h 2247"/>
                  <a:gd name="T16" fmla="*/ 4854 w 14066"/>
                  <a:gd name="T17" fmla="*/ 2247 h 2247"/>
                  <a:gd name="T18" fmla="*/ 5604 w 14066"/>
                  <a:gd name="T19" fmla="*/ 2243 h 2247"/>
                  <a:gd name="T20" fmla="*/ 6371 w 14066"/>
                  <a:gd name="T21" fmla="*/ 2212 h 2247"/>
                  <a:gd name="T22" fmla="*/ 7136 w 14066"/>
                  <a:gd name="T23" fmla="*/ 2156 h 2247"/>
                  <a:gd name="T24" fmla="*/ 7882 w 14066"/>
                  <a:gd name="T25" fmla="*/ 2075 h 2247"/>
                  <a:gd name="T26" fmla="*/ 8607 w 14066"/>
                  <a:gd name="T27" fmla="*/ 1971 h 2247"/>
                  <a:gd name="T28" fmla="*/ 9310 w 14066"/>
                  <a:gd name="T29" fmla="*/ 1845 h 2247"/>
                  <a:gd name="T30" fmla="*/ 9986 w 14066"/>
                  <a:gd name="T31" fmla="*/ 1698 h 2247"/>
                  <a:gd name="T32" fmla="*/ 10635 w 14066"/>
                  <a:gd name="T33" fmla="*/ 1531 h 2247"/>
                  <a:gd name="T34" fmla="*/ 11254 w 14066"/>
                  <a:gd name="T35" fmla="*/ 1345 h 2247"/>
                  <a:gd name="T36" fmla="*/ 11840 w 14066"/>
                  <a:gd name="T37" fmla="*/ 1142 h 2247"/>
                  <a:gd name="T38" fmla="*/ 12391 w 14066"/>
                  <a:gd name="T39" fmla="*/ 923 h 2247"/>
                  <a:gd name="T40" fmla="*/ 12905 w 14066"/>
                  <a:gd name="T41" fmla="*/ 688 h 2247"/>
                  <a:gd name="T42" fmla="*/ 13380 w 14066"/>
                  <a:gd name="T43" fmla="*/ 440 h 2247"/>
                  <a:gd name="T44" fmla="*/ 13812 w 14066"/>
                  <a:gd name="T45" fmla="*/ 178 h 2247"/>
                  <a:gd name="T46" fmla="*/ 14066 w 14066"/>
                  <a:gd name="T47" fmla="*/ 0 h 2247"/>
                  <a:gd name="T48" fmla="*/ 0 w 14066"/>
                  <a:gd name="T49" fmla="*/ 0 h 2247"/>
                  <a:gd name="T50" fmla="*/ 0 w 14066"/>
                  <a:gd name="T51" fmla="*/ 1534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66" h="2247">
                    <a:moveTo>
                      <a:pt x="0" y="1534"/>
                    </a:moveTo>
                    <a:lnTo>
                      <a:pt x="243" y="1613"/>
                    </a:lnTo>
                    <a:lnTo>
                      <a:pt x="815" y="1768"/>
                    </a:lnTo>
                    <a:lnTo>
                      <a:pt x="1421" y="1904"/>
                    </a:lnTo>
                    <a:lnTo>
                      <a:pt x="2057" y="2018"/>
                    </a:lnTo>
                    <a:lnTo>
                      <a:pt x="2720" y="2110"/>
                    </a:lnTo>
                    <a:lnTo>
                      <a:pt x="3409" y="2180"/>
                    </a:lnTo>
                    <a:lnTo>
                      <a:pt x="4121" y="2226"/>
                    </a:lnTo>
                    <a:lnTo>
                      <a:pt x="4854" y="2247"/>
                    </a:lnTo>
                    <a:lnTo>
                      <a:pt x="5604" y="2243"/>
                    </a:lnTo>
                    <a:lnTo>
                      <a:pt x="6371" y="2212"/>
                    </a:lnTo>
                    <a:lnTo>
                      <a:pt x="7136" y="2156"/>
                    </a:lnTo>
                    <a:lnTo>
                      <a:pt x="7882" y="2075"/>
                    </a:lnTo>
                    <a:lnTo>
                      <a:pt x="8607" y="1971"/>
                    </a:lnTo>
                    <a:lnTo>
                      <a:pt x="9310" y="1845"/>
                    </a:lnTo>
                    <a:lnTo>
                      <a:pt x="9986" y="1698"/>
                    </a:lnTo>
                    <a:lnTo>
                      <a:pt x="10635" y="1531"/>
                    </a:lnTo>
                    <a:lnTo>
                      <a:pt x="11254" y="1345"/>
                    </a:lnTo>
                    <a:lnTo>
                      <a:pt x="11840" y="1142"/>
                    </a:lnTo>
                    <a:lnTo>
                      <a:pt x="12391" y="923"/>
                    </a:lnTo>
                    <a:lnTo>
                      <a:pt x="12905" y="688"/>
                    </a:lnTo>
                    <a:lnTo>
                      <a:pt x="13380" y="440"/>
                    </a:lnTo>
                    <a:lnTo>
                      <a:pt x="13812" y="178"/>
                    </a:lnTo>
                    <a:lnTo>
                      <a:pt x="14066" y="0"/>
                    </a:lnTo>
                    <a:lnTo>
                      <a:pt x="0" y="0"/>
                    </a:lnTo>
                    <a:lnTo>
                      <a:pt x="0" y="1534"/>
                    </a:lnTo>
                  </a:path>
                </a:pathLst>
              </a:custGeom>
              <a:solidFill>
                <a:srgbClr val="AA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20" name="Rettangolo 19"/>
          <p:cNvSpPr/>
          <p:nvPr/>
        </p:nvSpPr>
        <p:spPr>
          <a:xfrm>
            <a:off x="395536" y="172504"/>
            <a:ext cx="4572000" cy="108234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110615" algn="ctr">
              <a:lnSpc>
                <a:spcPts val="1920"/>
              </a:lnSpc>
              <a:spcAft>
                <a:spcPts val="0"/>
              </a:spcAft>
            </a:pPr>
            <a:r>
              <a:rPr lang="en-US" b="1" spc="-85" dirty="0">
                <a:solidFill>
                  <a:srgbClr val="FFFFFF"/>
                </a:solidFill>
                <a:latin typeface="Arial"/>
                <a:ea typeface="Arial"/>
                <a:cs typeface="Times New Roman"/>
              </a:rPr>
              <a:t>	</a:t>
            </a:r>
            <a:r>
              <a:rPr lang="en-US" sz="2400" b="1" spc="-85" dirty="0">
                <a:solidFill>
                  <a:srgbClr val="FFFFFF"/>
                </a:solidFill>
                <a:ea typeface="Arial"/>
                <a:cs typeface="Times New Roman"/>
              </a:rPr>
              <a:t>L</a:t>
            </a:r>
            <a:r>
              <a:rPr lang="en-US" sz="2400" b="1" spc="-20" dirty="0">
                <a:solidFill>
                  <a:srgbClr val="FFFFFF"/>
                </a:solidFill>
                <a:ea typeface="Arial"/>
                <a:cs typeface="Times New Roman"/>
              </a:rPr>
              <a:t>OGISTI</a:t>
            </a:r>
            <a:r>
              <a:rPr lang="en-US" sz="2400" b="1" dirty="0">
                <a:solidFill>
                  <a:srgbClr val="FFFFFF"/>
                </a:solidFill>
                <a:ea typeface="Arial"/>
                <a:cs typeface="Times New Roman"/>
              </a:rPr>
              <a:t>CA</a:t>
            </a:r>
            <a:endParaRPr lang="it-IT" sz="2400" dirty="0">
              <a:ea typeface="Calibri"/>
              <a:cs typeface="Times New Roman"/>
            </a:endParaRPr>
          </a:p>
          <a:p>
            <a:pPr marR="1337945" algn="ctr">
              <a:lnSpc>
                <a:spcPts val="1455"/>
              </a:lnSpc>
              <a:spcAft>
                <a:spcPts val="0"/>
              </a:spcAft>
            </a:pPr>
            <a:r>
              <a:rPr lang="en-US" sz="1600" spc="-15" dirty="0">
                <a:solidFill>
                  <a:srgbClr val="FFFFFF"/>
                </a:solidFill>
                <a:ea typeface="Arial"/>
                <a:cs typeface="Times New Roman"/>
              </a:rPr>
              <a:t>	    C</a:t>
            </a:r>
            <a:r>
              <a:rPr lang="en-US" sz="1600" dirty="0">
                <a:solidFill>
                  <a:srgbClr val="FFFFFF"/>
                </a:solidFill>
                <a:ea typeface="Arial"/>
                <a:cs typeface="Times New Roman"/>
              </a:rPr>
              <a:t>orso</a:t>
            </a:r>
            <a:r>
              <a:rPr lang="en-US" sz="1600" spc="-30" dirty="0">
                <a:solidFill>
                  <a:srgbClr val="FFFFFF"/>
                </a:solidFill>
                <a:ea typeface="Arial"/>
                <a:cs typeface="Times New Roman"/>
              </a:rPr>
              <a:t> </a:t>
            </a:r>
            <a:r>
              <a:rPr lang="en-US" sz="1600" dirty="0">
                <a:solidFill>
                  <a:srgbClr val="FFFFFF"/>
                </a:solidFill>
                <a:ea typeface="Arial"/>
                <a:cs typeface="Times New Roman"/>
              </a:rPr>
              <a:t>I</a:t>
            </a:r>
            <a:r>
              <a:rPr lang="en-US" sz="1600" spc="-10" dirty="0">
                <a:solidFill>
                  <a:srgbClr val="FFFFFF"/>
                </a:solidFill>
                <a:ea typeface="Arial"/>
                <a:cs typeface="Times New Roman"/>
              </a:rPr>
              <a:t>T</a:t>
            </a:r>
            <a:r>
              <a:rPr lang="en-US" sz="1600" dirty="0">
                <a:solidFill>
                  <a:srgbClr val="FFFFFF"/>
                </a:solidFill>
                <a:ea typeface="Arial"/>
                <a:cs typeface="Times New Roman"/>
              </a:rPr>
              <a:t>S</a:t>
            </a:r>
            <a:endParaRPr lang="it-IT" sz="1600" dirty="0">
              <a:ea typeface="Calibri"/>
              <a:cs typeface="Times New Roman"/>
            </a:endParaRPr>
          </a:p>
          <a:p>
            <a:pPr algn="ctr"/>
            <a:r>
              <a:rPr lang="en-US" sz="3600" b="1" spc="10" dirty="0" err="1">
                <a:solidFill>
                  <a:srgbClr val="FFFFFF"/>
                </a:solidFill>
                <a:ea typeface="Arial"/>
              </a:rPr>
              <a:t>M</a:t>
            </a:r>
            <a:r>
              <a:rPr lang="en-US" sz="3600" b="1" dirty="0" err="1">
                <a:solidFill>
                  <a:srgbClr val="FFFFFF"/>
                </a:solidFill>
                <a:ea typeface="Arial"/>
              </a:rPr>
              <a:t>obilità</a:t>
            </a:r>
            <a:r>
              <a:rPr lang="en-US" sz="3600" b="1" spc="-140" dirty="0">
                <a:solidFill>
                  <a:srgbClr val="FFFFFF"/>
                </a:solidFill>
                <a:ea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a typeface="Arial"/>
              </a:rPr>
              <a:t>sos</a:t>
            </a:r>
            <a:r>
              <a:rPr lang="en-US" sz="3600" b="1" spc="-15" dirty="0" err="1">
                <a:solidFill>
                  <a:srgbClr val="FFFFFF"/>
                </a:solidFill>
                <a:ea typeface="Arial"/>
              </a:rPr>
              <a:t>t</a:t>
            </a:r>
            <a:r>
              <a:rPr lang="en-US" sz="3600" b="1" dirty="0" err="1">
                <a:solidFill>
                  <a:srgbClr val="FFFFFF"/>
                </a:solidFill>
                <a:ea typeface="Arial"/>
              </a:rPr>
              <a:t>enibile</a:t>
            </a:r>
            <a:endParaRPr lang="it-IT" sz="3600" dirty="0"/>
          </a:p>
        </p:txBody>
      </p:sp>
      <p:sp>
        <p:nvSpPr>
          <p:cNvPr id="2" name="Rettangolo 1"/>
          <p:cNvSpPr/>
          <p:nvPr/>
        </p:nvSpPr>
        <p:spPr>
          <a:xfrm>
            <a:off x="71500" y="2852936"/>
            <a:ext cx="8964996" cy="421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0610" algn="just">
              <a:lnSpc>
                <a:spcPct val="115000"/>
              </a:lnSpc>
              <a:spcBef>
                <a:spcPts val="170"/>
              </a:spcBef>
              <a:spcAft>
                <a:spcPts val="0"/>
              </a:spcAft>
            </a:pPr>
            <a:r>
              <a:rPr lang="it-IT" sz="1600" b="1" i="1" spc="-15" dirty="0">
                <a:solidFill>
                  <a:srgbClr val="AAB300"/>
                </a:solidFill>
                <a:ea typeface="Arial"/>
                <a:cs typeface="Times New Roman"/>
              </a:rPr>
              <a:t>F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igu</a:t>
            </a:r>
            <a:r>
              <a:rPr lang="it-IT" sz="1600" b="1" i="1" spc="-10" dirty="0">
                <a:solidFill>
                  <a:srgbClr val="AAB300"/>
                </a:solidFill>
                <a:ea typeface="Arial"/>
                <a:cs typeface="Times New Roman"/>
              </a:rPr>
              <a:t>r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a</a:t>
            </a:r>
            <a:r>
              <a:rPr lang="it-IT" sz="1600" b="1" i="1" spc="-65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it-IT" sz="1600" b="1" i="1" spc="-5" dirty="0">
                <a:solidFill>
                  <a:srgbClr val="AAB300"/>
                </a:solidFill>
                <a:ea typeface="Arial"/>
                <a:cs typeface="Times New Roman"/>
              </a:rPr>
              <a:t>P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rofessionale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</a:rPr>
              <a:t>Il Tecnico Superiore in Supply Chain &amp; Operations Management è in grado di inserirsi nelle funzioni strategiche della catena di distribuzione (</a:t>
            </a:r>
            <a:r>
              <a:rPr lang="it-IT" sz="1600" spc="10" dirty="0" err="1">
                <a:ea typeface="Arial"/>
                <a:cs typeface="Times New Roman"/>
              </a:rPr>
              <a:t>supply</a:t>
            </a:r>
            <a:r>
              <a:rPr lang="it-IT" sz="1600" spc="10" dirty="0">
                <a:ea typeface="Arial"/>
                <a:cs typeface="Times New Roman"/>
              </a:rPr>
              <a:t> </a:t>
            </a:r>
            <a:r>
              <a:rPr lang="it-IT" sz="1600" spc="10" dirty="0" err="1">
                <a:ea typeface="Arial"/>
                <a:cs typeface="Times New Roman"/>
              </a:rPr>
              <a:t>chain</a:t>
            </a:r>
            <a:r>
              <a:rPr lang="it-IT" sz="1600" spc="10" dirty="0">
                <a:ea typeface="Arial"/>
                <a:cs typeface="Times New Roman"/>
              </a:rPr>
              <a:t>) della filiera produttiva, presidiando le varie attività tipiche del settore logisti- co: in ambito manifatturiero elabora, coordina e controlla la catena di produzione, ottimizzando la gestione della fornitura e della distribuzione in termini di tempi, costi e qualità; in ambito intermodale pianifica, organizza, dirige e coordina procedure e risorse per il trasporto di merci a livello nazionale e globale.</a:t>
            </a:r>
          </a:p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</a:rPr>
              <a:t>  </a:t>
            </a:r>
          </a:p>
          <a:p>
            <a:pPr marR="1551305" algn="just">
              <a:lnSpc>
                <a:spcPct val="115000"/>
              </a:lnSpc>
              <a:spcAft>
                <a:spcPts val="0"/>
              </a:spcAft>
            </a:pPr>
            <a:r>
              <a:rPr lang="it-IT" sz="1600" b="1" i="1" spc="-5" dirty="0">
                <a:solidFill>
                  <a:srgbClr val="AAB300"/>
                </a:solidFill>
                <a:ea typeface="Arial"/>
                <a:cs typeface="Times New Roman"/>
              </a:rPr>
              <a:t>C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om</a:t>
            </a:r>
            <a:r>
              <a:rPr lang="it-IT" sz="1600" b="1" i="1" spc="5" dirty="0">
                <a:solidFill>
                  <a:srgbClr val="AAB300"/>
                </a:solidFill>
                <a:ea typeface="Arial"/>
                <a:cs typeface="Times New Roman"/>
              </a:rPr>
              <a:t>p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e</a:t>
            </a:r>
            <a:r>
              <a:rPr lang="it-IT" sz="1600" b="1" i="1" spc="-5" dirty="0">
                <a:solidFill>
                  <a:srgbClr val="AAB300"/>
                </a:solidFill>
                <a:ea typeface="Arial"/>
                <a:cs typeface="Times New Roman"/>
              </a:rPr>
              <a:t>t</a:t>
            </a:r>
            <a:r>
              <a:rPr lang="it-IT" sz="1600" b="1" i="1" dirty="0">
                <a:solidFill>
                  <a:srgbClr val="AAB300"/>
                </a:solidFill>
                <a:ea typeface="Arial"/>
                <a:cs typeface="Times New Roman"/>
              </a:rPr>
              <a:t>enze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spc="10" dirty="0">
                <a:ea typeface="Arial"/>
                <a:cs typeface="Times New Roman"/>
              </a:rPr>
              <a:t>Programmare il ciclo logistico integrato delle merci.</a:t>
            </a:r>
          </a:p>
          <a:p>
            <a:pPr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spc="10" dirty="0">
                <a:ea typeface="Arial"/>
                <a:cs typeface="Times New Roman"/>
              </a:rPr>
              <a:t>Monitorare l’approvvigionamento delle scorte nella filiera.</a:t>
            </a:r>
          </a:p>
          <a:p>
            <a:pPr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spc="10" dirty="0">
                <a:ea typeface="Arial"/>
                <a:cs typeface="Times New Roman"/>
              </a:rPr>
              <a:t>Gestire il flusso informativo e l’espletamento delle pratiche, anche doganali, nei servizi di trasporto e spedizione delle merci.</a:t>
            </a:r>
          </a:p>
          <a:p>
            <a:pPr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600" spc="10" dirty="0">
                <a:ea typeface="Arial"/>
                <a:cs typeface="Times New Roman"/>
                <a:sym typeface="Wingdings"/>
              </a:rPr>
              <a:t></a:t>
            </a:r>
            <a:r>
              <a:rPr lang="it-IT" sz="1600" spc="10" dirty="0">
                <a:ea typeface="Arial"/>
                <a:cs typeface="Times New Roman"/>
              </a:rPr>
              <a:t>Organizzare le operazioni di preparazione, consegna, spedizione e ricevimento merci attraverso l’utilizzo di  sistemi applicativi  di settore.</a:t>
            </a:r>
          </a:p>
          <a:p>
            <a:pPr marL="144145" indent="-144145"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endParaRPr lang="it-IT" sz="2000" dirty="0"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484784"/>
            <a:ext cx="914400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marR="1675765">
              <a:spcBef>
                <a:spcPts val="75"/>
              </a:spcBef>
              <a:spcAft>
                <a:spcPts val="0"/>
              </a:spcAft>
            </a:pPr>
            <a:r>
              <a:rPr lang="en-US" sz="2800" b="1" i="1" spc="-100" dirty="0">
                <a:solidFill>
                  <a:srgbClr val="AAB300"/>
                </a:solidFill>
                <a:ea typeface="Arial"/>
                <a:cs typeface="Times New Roman"/>
              </a:rPr>
              <a:t>T</a:t>
            </a:r>
            <a:r>
              <a:rPr lang="en-US" sz="2800" b="1" i="1" spc="5" dirty="0">
                <a:solidFill>
                  <a:srgbClr val="AAB300"/>
                </a:solidFill>
                <a:ea typeface="Arial"/>
                <a:cs typeface="Times New Roman"/>
              </a:rPr>
              <a:t>EC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NI</a:t>
            </a:r>
            <a:r>
              <a:rPr lang="en-US" sz="2800" b="1" i="1" spc="-15" dirty="0">
                <a:solidFill>
                  <a:srgbClr val="AAB300"/>
                </a:solidFill>
                <a:ea typeface="Arial"/>
                <a:cs typeface="Times New Roman"/>
              </a:rPr>
              <a:t>C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O</a:t>
            </a:r>
            <a:r>
              <a:rPr lang="en-US" sz="2800" b="1" i="1" spc="-70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SU</a:t>
            </a:r>
            <a:r>
              <a:rPr lang="en-US" sz="2800" b="1" i="1" spc="10" dirty="0">
                <a:solidFill>
                  <a:srgbClr val="AAB300"/>
                </a:solidFill>
                <a:ea typeface="Arial"/>
                <a:cs typeface="Times New Roman"/>
              </a:rPr>
              <a:t>P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ERIORE IN</a:t>
            </a:r>
            <a:r>
              <a:rPr lang="en-US" sz="2800" b="1" i="1" spc="-25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SUPP</a:t>
            </a:r>
            <a:r>
              <a:rPr lang="en-US" sz="2800" b="1" i="1" spc="5" dirty="0">
                <a:solidFill>
                  <a:srgbClr val="AAB300"/>
                </a:solidFill>
                <a:ea typeface="Arial"/>
                <a:cs typeface="Times New Roman"/>
              </a:rPr>
              <a:t>L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Y</a:t>
            </a:r>
            <a:r>
              <a:rPr lang="en-US" sz="2800" b="1" i="1" spc="-85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CH</a:t>
            </a:r>
            <a:r>
              <a:rPr lang="en-US" sz="2800" b="1" i="1" spc="10" dirty="0">
                <a:solidFill>
                  <a:srgbClr val="AAB300"/>
                </a:solidFill>
                <a:ea typeface="Arial"/>
                <a:cs typeface="Times New Roman"/>
              </a:rPr>
              <a:t>A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IN</a:t>
            </a:r>
            <a:r>
              <a:rPr lang="en-US" sz="2800" b="1" i="1" spc="5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&amp;</a:t>
            </a:r>
            <a:r>
              <a:rPr lang="en-US" sz="2800" b="1" i="1" spc="-50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</a:p>
          <a:p>
            <a:pPr marL="84138" marR="1675765">
              <a:spcBef>
                <a:spcPts val="75"/>
              </a:spcBef>
              <a:spcAft>
                <a:spcPts val="0"/>
              </a:spcAft>
            </a:pPr>
            <a:r>
              <a:rPr lang="en-US" sz="2800" b="1" i="1" spc="5" dirty="0">
                <a:solidFill>
                  <a:srgbClr val="AAB300"/>
                </a:solidFill>
                <a:ea typeface="Arial"/>
                <a:cs typeface="Times New Roman"/>
              </a:rPr>
              <a:t>O</a:t>
            </a:r>
            <a:r>
              <a:rPr lang="en-US" sz="2800" b="1" i="1" spc="10" dirty="0">
                <a:solidFill>
                  <a:srgbClr val="AAB300"/>
                </a:solidFill>
                <a:ea typeface="Arial"/>
                <a:cs typeface="Times New Roman"/>
              </a:rPr>
              <a:t>P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E</a:t>
            </a:r>
            <a:r>
              <a:rPr lang="en-US" sz="2800" b="1" i="1" spc="-15" dirty="0">
                <a:solidFill>
                  <a:srgbClr val="AAB300"/>
                </a:solidFill>
                <a:ea typeface="Arial"/>
                <a:cs typeface="Times New Roman"/>
              </a:rPr>
              <a:t>R</a:t>
            </a:r>
            <a:r>
              <a:rPr lang="en-US" sz="2800" b="1" i="1" spc="5" dirty="0">
                <a:solidFill>
                  <a:srgbClr val="AAB300"/>
                </a:solidFill>
                <a:ea typeface="Arial"/>
                <a:cs typeface="Times New Roman"/>
              </a:rPr>
              <a:t>A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TIONS</a:t>
            </a:r>
            <a:r>
              <a:rPr lang="en-US" sz="2800" b="1" i="1" spc="195" dirty="0">
                <a:solidFill>
                  <a:srgbClr val="AAB300"/>
                </a:solidFill>
                <a:ea typeface="Arial"/>
                <a:cs typeface="Times New Roman"/>
              </a:rPr>
              <a:t> 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M</a:t>
            </a:r>
            <a:r>
              <a:rPr lang="en-US" sz="2800" b="1" i="1" spc="10" dirty="0">
                <a:solidFill>
                  <a:srgbClr val="AAB300"/>
                </a:solidFill>
                <a:ea typeface="Arial"/>
                <a:cs typeface="Times New Roman"/>
              </a:rPr>
              <a:t>A</a:t>
            </a:r>
            <a:r>
              <a:rPr lang="en-US" sz="2800" b="1" i="1" dirty="0">
                <a:solidFill>
                  <a:srgbClr val="AAB300"/>
                </a:solidFill>
                <a:ea typeface="Arial"/>
                <a:cs typeface="Times New Roman"/>
              </a:rPr>
              <a:t>NAGEMENT</a:t>
            </a:r>
            <a:endParaRPr lang="it-IT" sz="2800" i="1" dirty="0">
              <a:ea typeface="Calibri"/>
              <a:cs typeface="Times New Roman"/>
            </a:endParaRPr>
          </a:p>
          <a:p>
            <a:pPr marL="182563" marR="92075">
              <a:lnSpc>
                <a:spcPts val="1355"/>
              </a:lnSpc>
              <a:spcAft>
                <a:spcPts val="0"/>
              </a:spcAft>
            </a:pPr>
            <a:r>
              <a:rPr lang="it-IT" sz="1600" b="1" spc="-5" dirty="0">
                <a:ea typeface="Arial"/>
                <a:cs typeface="Times New Roman"/>
              </a:rPr>
              <a:t>D</a:t>
            </a:r>
            <a:r>
              <a:rPr lang="it-IT" sz="1600" b="1" spc="-10" dirty="0">
                <a:ea typeface="Arial"/>
                <a:cs typeface="Times New Roman"/>
              </a:rPr>
              <a:t>u</a:t>
            </a:r>
            <a:r>
              <a:rPr lang="it-IT" sz="1600" b="1" spc="-25" dirty="0">
                <a:ea typeface="Arial"/>
                <a:cs typeface="Times New Roman"/>
              </a:rPr>
              <a:t>r</a:t>
            </a:r>
            <a:r>
              <a:rPr lang="it-IT" sz="1600" b="1" spc="-20" dirty="0">
                <a:ea typeface="Arial"/>
                <a:cs typeface="Times New Roman"/>
              </a:rPr>
              <a:t>a</a:t>
            </a:r>
            <a:r>
              <a:rPr lang="it-IT" sz="1600" b="1" spc="-10" dirty="0">
                <a:ea typeface="Arial"/>
                <a:cs typeface="Times New Roman"/>
              </a:rPr>
              <a:t>t</a:t>
            </a:r>
            <a:r>
              <a:rPr lang="it-IT" sz="1600" b="1" dirty="0">
                <a:ea typeface="Arial"/>
                <a:cs typeface="Times New Roman"/>
              </a:rPr>
              <a:t>a</a:t>
            </a:r>
            <a:r>
              <a:rPr lang="it-IT" sz="1600" b="1" spc="-8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de</a:t>
            </a:r>
            <a:r>
              <a:rPr lang="it-IT" sz="1600" b="1" dirty="0">
                <a:ea typeface="Arial"/>
                <a:cs typeface="Times New Roman"/>
              </a:rPr>
              <a:t>l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spc="-25" dirty="0">
                <a:ea typeface="Arial"/>
                <a:cs typeface="Times New Roman"/>
              </a:rPr>
              <a:t>c</a:t>
            </a:r>
            <a:r>
              <a:rPr lang="it-IT" sz="1600" b="1" spc="-10" dirty="0">
                <a:ea typeface="Arial"/>
                <a:cs typeface="Times New Roman"/>
              </a:rPr>
              <a:t>ors</a:t>
            </a:r>
            <a:r>
              <a:rPr lang="it-IT" sz="1600" b="1" dirty="0">
                <a:ea typeface="Arial"/>
                <a:cs typeface="Times New Roman"/>
              </a:rPr>
              <a:t>o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 err="1">
                <a:ea typeface="Arial"/>
                <a:cs typeface="Times New Roman"/>
              </a:rPr>
              <a:t>ma</a:t>
            </a:r>
            <a:r>
              <a:rPr lang="it-IT" sz="1600" b="1" dirty="0" err="1">
                <a:ea typeface="Arial"/>
                <a:cs typeface="Times New Roman"/>
              </a:rPr>
              <a:t>x</a:t>
            </a:r>
            <a:r>
              <a:rPr lang="it-IT" sz="1600" b="1" spc="-4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2.00</a:t>
            </a:r>
            <a:r>
              <a:rPr lang="it-IT" sz="1600" b="1" dirty="0">
                <a:ea typeface="Arial"/>
                <a:cs typeface="Times New Roman"/>
              </a:rPr>
              <a:t>0</a:t>
            </a:r>
            <a:r>
              <a:rPr lang="it-IT" sz="1600" b="1" spc="-90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o</a:t>
            </a:r>
            <a:r>
              <a:rPr lang="it-IT" sz="1600" b="1" spc="-25" dirty="0">
                <a:ea typeface="Arial"/>
                <a:cs typeface="Times New Roman"/>
              </a:rPr>
              <a:t>r</a:t>
            </a:r>
            <a:r>
              <a:rPr lang="it-IT" sz="1600" b="1" dirty="0">
                <a:ea typeface="Arial"/>
                <a:cs typeface="Times New Roman"/>
              </a:rPr>
              <a:t>e</a:t>
            </a:r>
            <a:r>
              <a:rPr lang="it-IT" sz="1600" b="1" spc="-2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(d</a:t>
            </a:r>
            <a:r>
              <a:rPr lang="it-IT" sz="1100" dirty="0">
                <a:ea typeface="Arial"/>
                <a:cs typeface="Times New Roman"/>
              </a:rPr>
              <a:t>i</a:t>
            </a:r>
            <a:r>
              <a:rPr lang="it-IT" sz="1100" spc="-8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cu</a:t>
            </a:r>
            <a:r>
              <a:rPr lang="it-IT" sz="1100" dirty="0">
                <a:ea typeface="Arial"/>
                <a:cs typeface="Times New Roman"/>
              </a:rPr>
              <a:t>i</a:t>
            </a:r>
            <a:r>
              <a:rPr lang="it-IT" sz="1100" spc="-7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i</a:t>
            </a:r>
            <a:r>
              <a:rPr lang="it-IT" sz="1100" dirty="0">
                <a:ea typeface="Arial"/>
                <a:cs typeface="Times New Roman"/>
              </a:rPr>
              <a:t>l</a:t>
            </a:r>
            <a:r>
              <a:rPr lang="it-IT" sz="1100" spc="-3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30</a:t>
            </a:r>
            <a:r>
              <a:rPr lang="it-IT" sz="1100" dirty="0">
                <a:ea typeface="Arial"/>
                <a:cs typeface="Times New Roman"/>
              </a:rPr>
              <a:t>%</a:t>
            </a:r>
            <a:r>
              <a:rPr lang="it-IT" sz="1100" spc="-5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d</a:t>
            </a:r>
            <a:r>
              <a:rPr lang="it-IT" sz="1100" dirty="0">
                <a:ea typeface="Arial"/>
                <a:cs typeface="Times New Roman"/>
              </a:rPr>
              <a:t>i</a:t>
            </a:r>
            <a:r>
              <a:rPr lang="it-IT" sz="1100" spc="-50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ti</a:t>
            </a:r>
            <a:r>
              <a:rPr lang="it-IT" sz="1100" spc="-20" dirty="0">
                <a:ea typeface="Arial"/>
                <a:cs typeface="Times New Roman"/>
              </a:rPr>
              <a:t>r</a:t>
            </a:r>
            <a:r>
              <a:rPr lang="it-IT" sz="1100" spc="-10" dirty="0">
                <a:ea typeface="Arial"/>
                <a:cs typeface="Times New Roman"/>
              </a:rPr>
              <a:t>ocini</a:t>
            </a:r>
            <a:r>
              <a:rPr lang="it-IT" sz="1100" dirty="0">
                <a:ea typeface="Arial"/>
                <a:cs typeface="Times New Roman"/>
              </a:rPr>
              <a:t>o</a:t>
            </a:r>
            <a:r>
              <a:rPr lang="it-IT" sz="1100" spc="20" dirty="0">
                <a:ea typeface="Arial"/>
                <a:cs typeface="Times New Roman"/>
              </a:rPr>
              <a:t> </a:t>
            </a:r>
            <a:r>
              <a:rPr lang="it-IT" sz="1100" spc="-20" dirty="0">
                <a:ea typeface="Arial"/>
                <a:cs typeface="Times New Roman"/>
              </a:rPr>
              <a:t>f</a:t>
            </a:r>
            <a:r>
              <a:rPr lang="it-IT" sz="1100" spc="-10" dirty="0">
                <a:ea typeface="Arial"/>
                <a:cs typeface="Times New Roman"/>
              </a:rPr>
              <a:t>orm</a:t>
            </a:r>
            <a:r>
              <a:rPr lang="it-IT" sz="1100" spc="-15" dirty="0">
                <a:ea typeface="Arial"/>
                <a:cs typeface="Times New Roman"/>
              </a:rPr>
              <a:t>a</a:t>
            </a:r>
            <a:r>
              <a:rPr lang="it-IT" sz="1100" spc="-10" dirty="0">
                <a:ea typeface="Arial"/>
                <a:cs typeface="Times New Roman"/>
              </a:rPr>
              <a:t>ti</a:t>
            </a:r>
            <a:r>
              <a:rPr lang="it-IT" sz="1100" spc="-25" dirty="0">
                <a:ea typeface="Arial"/>
                <a:cs typeface="Times New Roman"/>
              </a:rPr>
              <a:t>v</a:t>
            </a:r>
            <a:r>
              <a:rPr lang="it-IT" sz="1100" spc="-40" dirty="0">
                <a:ea typeface="Arial"/>
                <a:cs typeface="Times New Roman"/>
              </a:rPr>
              <a:t>o</a:t>
            </a:r>
            <a:r>
              <a:rPr lang="it-IT" sz="1100" dirty="0">
                <a:ea typeface="Arial"/>
                <a:cs typeface="Times New Roman"/>
              </a:rPr>
              <a:t>,</a:t>
            </a:r>
            <a:r>
              <a:rPr lang="it-IT" sz="1100" spc="-50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anch</a:t>
            </a:r>
            <a:r>
              <a:rPr lang="it-IT" sz="1100" dirty="0">
                <a:ea typeface="Arial"/>
                <a:cs typeface="Times New Roman"/>
              </a:rPr>
              <a:t>e</a:t>
            </a:r>
            <a:r>
              <a:rPr lang="it-IT" sz="1100" spc="-55" dirty="0">
                <a:ea typeface="Arial"/>
                <a:cs typeface="Times New Roman"/>
              </a:rPr>
              <a:t> </a:t>
            </a:r>
            <a:r>
              <a:rPr lang="it-IT" sz="1100" spc="-10" dirty="0">
                <a:ea typeface="Arial"/>
                <a:cs typeface="Times New Roman"/>
              </a:rPr>
              <a:t>al</a:t>
            </a:r>
            <a:r>
              <a:rPr lang="it-IT" sz="1100" spc="-5" dirty="0">
                <a:ea typeface="Arial"/>
                <a:cs typeface="Times New Roman"/>
              </a:rPr>
              <a:t>l</a:t>
            </a:r>
            <a:r>
              <a:rPr lang="it-IT" sz="1100" spc="-95" dirty="0">
                <a:ea typeface="Arial"/>
                <a:cs typeface="Times New Roman"/>
              </a:rPr>
              <a:t>’</a:t>
            </a:r>
            <a:r>
              <a:rPr lang="it-IT" sz="1100" spc="-10" dirty="0">
                <a:ea typeface="Arial"/>
                <a:cs typeface="Times New Roman"/>
              </a:rPr>
              <a:t>es</a:t>
            </a:r>
            <a:r>
              <a:rPr lang="it-IT" sz="1100" spc="-15" dirty="0">
                <a:ea typeface="Arial"/>
                <a:cs typeface="Times New Roman"/>
              </a:rPr>
              <a:t>t</a:t>
            </a:r>
            <a:r>
              <a:rPr lang="it-IT" sz="1100" spc="-10" dirty="0">
                <a:ea typeface="Arial"/>
                <a:cs typeface="Times New Roman"/>
              </a:rPr>
              <a:t>e</a:t>
            </a:r>
            <a:r>
              <a:rPr lang="it-IT" sz="1100" spc="-20" dirty="0">
                <a:ea typeface="Arial"/>
                <a:cs typeface="Times New Roman"/>
              </a:rPr>
              <a:t>r</a:t>
            </a:r>
            <a:r>
              <a:rPr lang="it-IT" sz="1100" spc="-15" dirty="0">
                <a:ea typeface="Arial"/>
                <a:cs typeface="Times New Roman"/>
              </a:rPr>
              <a:t>o</a:t>
            </a:r>
            <a:r>
              <a:rPr lang="it-IT" sz="1100" dirty="0">
                <a:ea typeface="Arial"/>
                <a:cs typeface="Times New Roman"/>
              </a:rPr>
              <a:t>)</a:t>
            </a:r>
            <a:endParaRPr lang="it-IT" sz="1400" dirty="0">
              <a:ea typeface="Calibri"/>
              <a:cs typeface="Times New Roman"/>
            </a:endParaRPr>
          </a:p>
          <a:p>
            <a:pPr marL="180975" marR="1258570">
              <a:lnSpc>
                <a:spcPct val="115000"/>
              </a:lnSpc>
              <a:spcBef>
                <a:spcPts val="60"/>
              </a:spcBef>
              <a:spcAft>
                <a:spcPts val="0"/>
              </a:spcAft>
            </a:pPr>
            <a:r>
              <a:rPr lang="it-IT" sz="1600" b="1" dirty="0">
                <a:ea typeface="Arial"/>
                <a:cs typeface="Times New Roman"/>
              </a:rPr>
              <a:t>4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semestr</a:t>
            </a:r>
            <a:r>
              <a:rPr lang="it-IT" sz="1600" b="1" dirty="0">
                <a:ea typeface="Arial"/>
                <a:cs typeface="Times New Roman"/>
              </a:rPr>
              <a:t>i</a:t>
            </a:r>
            <a:r>
              <a:rPr lang="it-IT" sz="1600" b="1" spc="-5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-</a:t>
            </a:r>
            <a:r>
              <a:rPr lang="it-IT" sz="1600" b="1" spc="-95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2</a:t>
            </a:r>
            <a:r>
              <a:rPr lang="it-IT" sz="1600" b="1" spc="-8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annualit</a:t>
            </a:r>
            <a:r>
              <a:rPr lang="it-IT" sz="1600" b="1" dirty="0">
                <a:ea typeface="Arial"/>
                <a:cs typeface="Times New Roman"/>
              </a:rPr>
              <a:t>à</a:t>
            </a:r>
            <a:r>
              <a:rPr lang="it-IT" sz="1600" b="1" spc="-110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-</a:t>
            </a:r>
            <a:r>
              <a:rPr lang="it-IT" sz="1600" b="1" spc="-155" dirty="0">
                <a:ea typeface="Arial"/>
                <a:cs typeface="Times New Roman"/>
              </a:rPr>
              <a:t> </a:t>
            </a:r>
            <a:r>
              <a:rPr lang="it-IT" sz="1600" b="1" dirty="0">
                <a:ea typeface="Arial"/>
                <a:cs typeface="Times New Roman"/>
              </a:rPr>
              <a:t>V</a:t>
            </a:r>
            <a:r>
              <a:rPr lang="it-IT" sz="1600" b="1" spc="-75" dirty="0">
                <a:ea typeface="Arial"/>
                <a:cs typeface="Times New Roman"/>
              </a:rPr>
              <a:t> </a:t>
            </a:r>
            <a:r>
              <a:rPr lang="it-IT" sz="1600" b="1" spc="-10" dirty="0">
                <a:ea typeface="Arial"/>
                <a:cs typeface="Times New Roman"/>
              </a:rPr>
              <a:t>li</a:t>
            </a:r>
            <a:r>
              <a:rPr lang="it-IT" sz="1600" b="1" spc="-25" dirty="0">
                <a:ea typeface="Arial"/>
                <a:cs typeface="Times New Roman"/>
              </a:rPr>
              <a:t>v</a:t>
            </a:r>
            <a:r>
              <a:rPr lang="it-IT" sz="1600" b="1" spc="-10" dirty="0">
                <a:ea typeface="Arial"/>
                <a:cs typeface="Times New Roman"/>
              </a:rPr>
              <a:t>ell</a:t>
            </a:r>
            <a:r>
              <a:rPr lang="it-IT" sz="1600" b="1" dirty="0">
                <a:ea typeface="Arial"/>
                <a:cs typeface="Times New Roman"/>
              </a:rPr>
              <a:t>o</a:t>
            </a:r>
            <a:r>
              <a:rPr lang="it-IT" sz="1600" b="1" spc="-10" dirty="0">
                <a:ea typeface="Arial"/>
                <a:cs typeface="Times New Roman"/>
              </a:rPr>
              <a:t> EQF</a:t>
            </a:r>
            <a:endParaRPr lang="it-IT" sz="1400" b="1" dirty="0">
              <a:ea typeface="Calibri"/>
              <a:cs typeface="Times New Roman"/>
            </a:endParaRPr>
          </a:p>
          <a:p>
            <a:pPr>
              <a:lnSpc>
                <a:spcPts val="9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000" dirty="0">
                <a:ea typeface="Calibri"/>
                <a:cs typeface="Times New Roman"/>
              </a:rPr>
              <a:t> </a:t>
            </a:r>
            <a:endParaRPr lang="it-IT" sz="1200" dirty="0">
              <a:ea typeface="Calibri"/>
              <a:cs typeface="Times New Roman"/>
            </a:endParaRPr>
          </a:p>
        </p:txBody>
      </p:sp>
      <p:sp>
        <p:nvSpPr>
          <p:cNvPr id="4" name="Esplosione 1 3"/>
          <p:cNvSpPr/>
          <p:nvPr/>
        </p:nvSpPr>
        <p:spPr>
          <a:xfrm rot="960000">
            <a:off x="6013473" y="1249173"/>
            <a:ext cx="2420015" cy="2103062"/>
          </a:xfrm>
          <a:prstGeom prst="irregularSeal1">
            <a:avLst/>
          </a:prstGeom>
          <a:ln>
            <a:solidFill>
              <a:srgbClr val="09738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4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 </a:t>
            </a:r>
          </a:p>
          <a:p>
            <a:pPr algn="ctr"/>
            <a:r>
              <a:rPr lang="it-IT" sz="1400" b="1" dirty="0">
                <a:solidFill>
                  <a:srgbClr val="004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MILANO !</a:t>
            </a:r>
          </a:p>
        </p:txBody>
      </p:sp>
    </p:spTree>
    <p:extLst>
      <p:ext uri="{BB962C8B-B14F-4D97-AF65-F5344CB8AC3E}">
        <p14:creationId xmlns:p14="http://schemas.microsoft.com/office/powerpoint/2010/main" val="18731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749</Words>
  <Application>Microsoft Office PowerPoint</Application>
  <PresentationFormat>Presentazione su schermo (4:3)</PresentationFormat>
  <Paragraphs>138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1_Tema di Office</vt:lpstr>
      <vt:lpstr>4_Tema di Office</vt:lpstr>
      <vt:lpstr>Presentazione standard di PowerPoint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 Guenza</dc:creator>
  <cp:lastModifiedBy>Serena Piana</cp:lastModifiedBy>
  <cp:revision>210</cp:revision>
  <cp:lastPrinted>2018-05-04T13:51:51Z</cp:lastPrinted>
  <dcterms:created xsi:type="dcterms:W3CDTF">2017-03-23T15:15:23Z</dcterms:created>
  <dcterms:modified xsi:type="dcterms:W3CDTF">2020-04-23T14:38:11Z</dcterms:modified>
</cp:coreProperties>
</file>