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605" r:id="rId3"/>
    <p:sldId id="614" r:id="rId4"/>
    <p:sldId id="653" r:id="rId5"/>
    <p:sldId id="615" r:id="rId6"/>
    <p:sldId id="666" r:id="rId7"/>
    <p:sldId id="659" r:id="rId8"/>
    <p:sldId id="660" r:id="rId9"/>
    <p:sldId id="667" r:id="rId10"/>
    <p:sldId id="668" r:id="rId11"/>
    <p:sldId id="672" r:id="rId12"/>
    <p:sldId id="670" r:id="rId13"/>
    <p:sldId id="761" r:id="rId14"/>
    <p:sldId id="762" r:id="rId15"/>
    <p:sldId id="751" r:id="rId16"/>
    <p:sldId id="752" r:id="rId17"/>
    <p:sldId id="753" r:id="rId18"/>
    <p:sldId id="754" r:id="rId19"/>
    <p:sldId id="755" r:id="rId20"/>
    <p:sldId id="763" r:id="rId21"/>
    <p:sldId id="757" r:id="rId22"/>
    <p:sldId id="679" r:id="rId23"/>
    <p:sldId id="680" r:id="rId24"/>
    <p:sldId id="681" r:id="rId25"/>
    <p:sldId id="720" r:id="rId26"/>
    <p:sldId id="719" r:id="rId27"/>
    <p:sldId id="738" r:id="rId28"/>
    <p:sldId id="739" r:id="rId29"/>
    <p:sldId id="741" r:id="rId30"/>
    <p:sldId id="704" r:id="rId31"/>
    <p:sldId id="743" r:id="rId32"/>
    <p:sldId id="706" r:id="rId33"/>
    <p:sldId id="684" r:id="rId34"/>
    <p:sldId id="721" r:id="rId35"/>
    <p:sldId id="718" r:id="rId36"/>
  </p:sldIdLst>
  <p:sldSz cx="9144000" cy="6858000" type="screen4x3"/>
  <p:notesSz cx="6799263" cy="99298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A800A8"/>
    <a:srgbClr val="FF99FF"/>
    <a:srgbClr val="CC0099"/>
    <a:srgbClr val="CCCCFF"/>
    <a:srgbClr val="920092"/>
    <a:srgbClr val="FF66CC"/>
    <a:srgbClr val="80008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047" autoAdjust="0"/>
    <p:restoredTop sz="94660"/>
  </p:normalViewPr>
  <p:slideViewPr>
    <p:cSldViewPr>
      <p:cViewPr varScale="1">
        <p:scale>
          <a:sx n="92" d="100"/>
          <a:sy n="92" d="100"/>
        </p:scale>
        <p:origin x="18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6CCC1E0-60A9-4200-B0C3-911C22DDF9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747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40363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2ECE568-CD92-4CF0-AA11-CB175540FB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6094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7AFFE-DC18-44EA-AEA4-BC9E51E49FCD}" type="slidenum">
              <a:rPr lang="it-IT" altLang="it-IT" smtClean="0">
                <a:latin typeface="Arial" charset="0"/>
              </a:rPr>
              <a:pPr/>
              <a:t>1</a:t>
            </a:fld>
            <a:endParaRPr lang="it-IT" altLang="it-IT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81730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B2E22-4804-43D7-A022-38C0B4C95844}" type="slidenum">
              <a:rPr lang="it-IT" altLang="it-IT" smtClean="0">
                <a:latin typeface="Arial" charset="0"/>
              </a:rPr>
              <a:pPr/>
              <a:t>35</a:t>
            </a:fld>
            <a:endParaRPr lang="it-IT" altLang="it-IT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343400"/>
            <a:ext cx="5127625" cy="4116388"/>
          </a:xfrm>
          <a:noFill/>
          <a:ln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888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D3F94-DB97-4539-A6B4-5CA6AEF74B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B62FA-A37C-48DF-9530-EF3EB2E0FC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0518F-763A-48F8-BE84-97EAFF9F5A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F67E8-9C2D-4239-A6D5-B98BE38F1A6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38144-1A25-4247-950E-D7824862137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45F46-D118-4496-8EE2-FE94CABCDD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312CD-A969-48A8-861A-CB68C2E7C0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B3895-66D7-4E66-8A39-2889468D7E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12430-F04E-4EBD-8D3B-AE012064F63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5577-2D5D-49A4-ABC5-82F8E6D919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CC9E8-97D3-41FC-AF14-7FB6262FBB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7543-DC02-4AEE-A685-7C3EA2D81A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i="1">
                <a:solidFill>
                  <a:srgbClr val="000066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D5C7F7B-26FD-4FAA-B462-E4CBDE1BF23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31" name="Rectangle 3"/>
          <p:cNvSpPr>
            <a:spLocks noChangeArrowheads="1"/>
          </p:cNvSpPr>
          <p:nvPr userDrawn="1"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D5D5EA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it-IT" sz="1600" smtClean="0">
              <a:latin typeface="Verdana" panose="020B0604030504040204" pitchFamily="34" charset="0"/>
            </a:endParaRPr>
          </a:p>
        </p:txBody>
      </p:sp>
      <p:sp>
        <p:nvSpPr>
          <p:cNvPr id="1032" name="Rectangle 4"/>
          <p:cNvSpPr>
            <a:spLocks noChangeArrowheads="1"/>
          </p:cNvSpPr>
          <p:nvPr userDrawn="1"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gradFill rotWithShape="0">
            <a:gsLst>
              <a:gs pos="0">
                <a:srgbClr val="CBCBE5"/>
              </a:gs>
              <a:gs pos="100000">
                <a:srgbClr val="00008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it-IT" sz="2400" smtClean="0">
              <a:latin typeface="Times" panose="02020603050405020304" pitchFamily="18" charset="0"/>
            </a:endParaRPr>
          </a:p>
        </p:txBody>
      </p:sp>
      <p:sp>
        <p:nvSpPr>
          <p:cNvPr id="1033" name="Rectangle 5"/>
          <p:cNvSpPr>
            <a:spLocks noChangeArrowheads="1"/>
          </p:cNvSpPr>
          <p:nvPr userDrawn="1"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gradFill rotWithShape="0">
            <a:gsLst>
              <a:gs pos="0">
                <a:srgbClr val="CBCBE5"/>
              </a:gs>
              <a:gs pos="100000">
                <a:srgbClr val="000080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it-IT" sz="1600" smtClean="0">
              <a:latin typeface="Verdana" panose="020B0604030504040204" pitchFamily="34" charset="0"/>
            </a:endParaRPr>
          </a:p>
        </p:txBody>
      </p:sp>
      <p:sp>
        <p:nvSpPr>
          <p:cNvPr id="1034" name="Rectangle 2"/>
          <p:cNvSpPr>
            <a:spLocks noChangeArrowheads="1"/>
          </p:cNvSpPr>
          <p:nvPr userDrawn="1"/>
        </p:nvSpPr>
        <p:spPr bwMode="auto">
          <a:xfrm>
            <a:off x="304800" y="1066800"/>
            <a:ext cx="8229600" cy="36513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D5D5E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it-IT" sz="1600" smtClean="0">
              <a:latin typeface="Verdana" panose="020B0604030504040204" pitchFamily="34" charset="0"/>
            </a:endParaRPr>
          </a:p>
        </p:txBody>
      </p:sp>
      <p:pic>
        <p:nvPicPr>
          <p:cNvPr id="1035" name="Picture 14" descr="USRLomb_miur300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4213" y="368300"/>
            <a:ext cx="1150937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55" r:id="rId2"/>
    <p:sldLayoutId id="2147484046" r:id="rId3"/>
    <p:sldLayoutId id="2147484047" r:id="rId4"/>
    <p:sldLayoutId id="2147484048" r:id="rId5"/>
    <p:sldLayoutId id="2147484056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0088" y="4508500"/>
            <a:ext cx="8286750" cy="214312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endParaRPr lang="it-IT" altLang="it-IT" sz="1400" dirty="0" smtClean="0">
              <a:solidFill>
                <a:srgbClr val="000066"/>
              </a:solidFill>
              <a:latin typeface="Verdana" pitchFamily="34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it-IT" altLang="it-IT" sz="1800" i="1" dirty="0" smtClean="0">
                <a:solidFill>
                  <a:srgbClr val="000066"/>
                </a:solidFill>
                <a:latin typeface="Verdana" pitchFamily="34" charset="0"/>
              </a:rPr>
              <a:t>Ufficio Scolastico Regionale per la</a:t>
            </a:r>
          </a:p>
          <a:p>
            <a:pPr eaLnBrk="1" hangingPunct="1">
              <a:lnSpc>
                <a:spcPct val="125000"/>
              </a:lnSpc>
            </a:pPr>
            <a:r>
              <a:rPr lang="it-IT" altLang="it-IT" sz="1800" i="1" dirty="0" smtClean="0">
                <a:solidFill>
                  <a:srgbClr val="000066"/>
                </a:solidFill>
                <a:latin typeface="Verdana" pitchFamily="34" charset="0"/>
              </a:rPr>
              <a:t>Lombardia</a:t>
            </a:r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116013" y="1431925"/>
            <a:ext cx="7456487" cy="242887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it-IT" sz="2000" b="1" dirty="0" smtClean="0">
                <a:solidFill>
                  <a:srgbClr val="920092"/>
                </a:solidFill>
                <a:latin typeface="Verdana" panose="020B0604030504040204" pitchFamily="34" charset="0"/>
                <a:ea typeface="+mn-ea"/>
                <a:cs typeface="+mn-cs"/>
              </a:rPr>
              <a:t>Alternanza scuola lavoro </a:t>
            </a:r>
            <a:br>
              <a:rPr lang="it-IT" sz="2000" b="1" dirty="0" smtClean="0">
                <a:solidFill>
                  <a:srgbClr val="920092"/>
                </a:solidFill>
                <a:latin typeface="Verdana" panose="020B0604030504040204" pitchFamily="34" charset="0"/>
                <a:ea typeface="+mn-ea"/>
                <a:cs typeface="+mn-cs"/>
              </a:rPr>
            </a:br>
            <a:r>
              <a:rPr lang="it-IT" sz="1400" dirty="0" smtClean="0">
                <a:solidFill>
                  <a:srgbClr val="000066"/>
                </a:solidFill>
                <a:latin typeface="Verdana" pitchFamily="34" charset="0"/>
              </a:rPr>
              <a:t>anno scolastico 2015/16</a:t>
            </a:r>
            <a:endParaRPr lang="it-IT" sz="3600" i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0057D6-C4FB-4BA6-82F1-10624BF69132}" type="slidenum">
              <a:rPr lang="it-IT" altLang="it-IT" smtClean="0">
                <a:latin typeface="Arial" charset="0"/>
              </a:rPr>
              <a:pPr/>
              <a:t>1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75" y="214313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it-IT" sz="24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 alternanza scuola lavoro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85813" y="1571625"/>
            <a:ext cx="7772400" cy="449580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24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Necessità di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it-IT" sz="2400" b="1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4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Organizzazione del curricolo per competenze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4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Identificazione competenze da acquisire nel percorso (sia professionali, di indirizzo, sia soft </a:t>
            </a:r>
            <a:r>
              <a:rPr lang="it-IT" sz="2400" kern="0" dirty="0" err="1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skills</a:t>
            </a:r>
            <a:r>
              <a:rPr lang="it-IT" sz="24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24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it-IT" sz="2400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24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it-IT" sz="2400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4" name="Picture 2" descr="http://www.gema.it/files/imagecache/img_page/page_img/bilanc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857625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0BDBAA-3FDD-4F3B-B1D8-AF4930DF3BFC}" type="slidenum">
              <a:rPr lang="it-IT" altLang="it-IT" smtClean="0">
                <a:latin typeface="Arial" charset="0"/>
              </a:rPr>
              <a:pPr/>
              <a:t>10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coachlavoro.com/wp-content/uploads/2012/05/schema-competen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14500"/>
            <a:ext cx="3929062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2571750" y="357188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400" b="1" dirty="0">
                <a:solidFill>
                  <a:srgbClr val="A800A8"/>
                </a:solidFill>
                <a:latin typeface="Verdana" panose="020B0604030504040204" pitchFamily="34" charset="0"/>
                <a:ea typeface="+mj-ea"/>
                <a:cs typeface="+mj-cs"/>
              </a:rPr>
              <a:t>Concetto di competenza </a:t>
            </a:r>
          </a:p>
        </p:txBody>
      </p:sp>
      <p:sp>
        <p:nvSpPr>
          <p:cNvPr id="7" name="Rettangolo 6"/>
          <p:cNvSpPr/>
          <p:nvPr/>
        </p:nvSpPr>
        <p:spPr>
          <a:xfrm>
            <a:off x="4143375" y="2690813"/>
            <a:ext cx="4643438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riconoscimento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dell’equivalenza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dell’apprendimento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conseguito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in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percorsi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sia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formali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che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informali</a:t>
            </a:r>
            <a:r>
              <a:rPr lang="en-GB" sz="2000" b="1" dirty="0">
                <a:solidFill>
                  <a:schemeClr val="accent2"/>
                </a:solidFill>
                <a:latin typeface="Verdana" pitchFamily="34" charset="0"/>
              </a:rPr>
              <a:t> e non </a:t>
            </a:r>
            <a:r>
              <a:rPr lang="en-GB" sz="2000" b="1" dirty="0" err="1">
                <a:solidFill>
                  <a:schemeClr val="accent2"/>
                </a:solidFill>
                <a:latin typeface="Verdana" pitchFamily="34" charset="0"/>
              </a:rPr>
              <a:t>formali</a:t>
            </a:r>
            <a:endParaRPr lang="it-IT" sz="200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9" name="Rettangolo 5"/>
          <p:cNvSpPr>
            <a:spLocks noChangeArrowheads="1"/>
          </p:cNvSpPr>
          <p:nvPr/>
        </p:nvSpPr>
        <p:spPr bwMode="auto">
          <a:xfrm>
            <a:off x="5643563" y="1285875"/>
            <a:ext cx="1506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000" b="1">
                <a:solidFill>
                  <a:schemeClr val="accent2"/>
                </a:solidFill>
                <a:latin typeface="Verdana" pitchFamily="34" charset="0"/>
              </a:rPr>
              <a:t>permette</a:t>
            </a:r>
            <a:endParaRPr lang="it-IT" altLang="it-IT" sz="2000"/>
          </a:p>
        </p:txBody>
      </p:sp>
      <p:sp>
        <p:nvSpPr>
          <p:cNvPr id="9" name="Freccia in giù 8"/>
          <p:cNvSpPr/>
          <p:nvPr/>
        </p:nvSpPr>
        <p:spPr>
          <a:xfrm>
            <a:off x="6286500" y="1928813"/>
            <a:ext cx="357188" cy="5715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1511" name="Rettangolo 7"/>
          <p:cNvSpPr>
            <a:spLocks noChangeArrowheads="1"/>
          </p:cNvSpPr>
          <p:nvPr/>
        </p:nvSpPr>
        <p:spPr bwMode="auto">
          <a:xfrm>
            <a:off x="1000125" y="5500688"/>
            <a:ext cx="7215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b="1" i="1">
                <a:solidFill>
                  <a:srgbClr val="C00000"/>
                </a:solidFill>
                <a:latin typeface="Verdana" pitchFamily="34" charset="0"/>
              </a:rPr>
              <a:t>se valutate e certificate attraverso criteri e modalità operative rigorosi e condivisi</a:t>
            </a:r>
          </a:p>
        </p:txBody>
      </p:sp>
      <p:sp>
        <p:nvSpPr>
          <p:cNvPr id="2151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9E0D4B-23FC-4959-BA17-F364CF4C2839}" type="slidenum">
              <a:rPr lang="it-IT" altLang="it-IT" smtClean="0">
                <a:latin typeface="Arial" charset="0"/>
              </a:rPr>
              <a:pPr/>
              <a:t>11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2 8"/>
          <p:cNvCxnSpPr/>
          <p:nvPr/>
        </p:nvCxnSpPr>
        <p:spPr>
          <a:xfrm>
            <a:off x="5616575" y="1581150"/>
            <a:ext cx="1511300" cy="2519363"/>
          </a:xfrm>
          <a:prstGeom prst="straightConnector1">
            <a:avLst/>
          </a:prstGeom>
          <a:ln w="38100"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692275" y="333375"/>
            <a:ext cx="7237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CONCETTO </a:t>
            </a:r>
            <a:r>
              <a:rPr lang="it-IT" sz="2400" b="1" kern="0" dirty="0" err="1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4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COMPETENZA</a:t>
            </a:r>
          </a:p>
        </p:txBody>
      </p:sp>
      <p:sp>
        <p:nvSpPr>
          <p:cNvPr id="10" name="CasellaDiTesto 6"/>
          <p:cNvSpPr txBox="1">
            <a:spLocks noChangeArrowheads="1"/>
          </p:cNvSpPr>
          <p:nvPr/>
        </p:nvSpPr>
        <p:spPr bwMode="auto">
          <a:xfrm>
            <a:off x="1295400" y="1147763"/>
            <a:ext cx="6913563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rgbClr val="000066"/>
                </a:solidFill>
                <a:latin typeface="Verdana" pitchFamily="34" charset="0"/>
                <a:cs typeface="Arial" pitchFamily="34" charset="0"/>
              </a:rPr>
              <a:t>Competenza</a:t>
            </a:r>
            <a:r>
              <a:rPr lang="it-IT" dirty="0">
                <a:solidFill>
                  <a:srgbClr val="000066"/>
                </a:solidFill>
                <a:latin typeface="Verdana" pitchFamily="34" charset="0"/>
                <a:cs typeface="Arial" pitchFamily="34" charset="0"/>
              </a:rPr>
              <a:t>: la capacità</a:t>
            </a:r>
            <a:r>
              <a:rPr lang="it-IT" dirty="0">
                <a:latin typeface="Verdana" pitchFamily="34" charset="0"/>
                <a:cs typeface="Arial" pitchFamily="34" charset="0"/>
              </a:rPr>
              <a:t> </a:t>
            </a:r>
            <a:r>
              <a:rPr lang="it-IT" sz="20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dimostrata</a:t>
            </a:r>
            <a:r>
              <a:rPr lang="it-IT" dirty="0">
                <a:latin typeface="Verdana" pitchFamily="34" charset="0"/>
                <a:cs typeface="Arial" pitchFamily="34" charset="0"/>
              </a:rPr>
              <a:t> </a:t>
            </a:r>
            <a:r>
              <a:rPr lang="it-IT" dirty="0">
                <a:solidFill>
                  <a:srgbClr val="000066"/>
                </a:solidFill>
                <a:latin typeface="Verdana" pitchFamily="34" charset="0"/>
                <a:cs typeface="Arial" pitchFamily="34" charset="0"/>
              </a:rPr>
              <a:t>di utilizzare le conoscenze, le abilità e le capacità personali, sociali e/o metodologiche,</a:t>
            </a:r>
            <a:r>
              <a:rPr lang="it-IT" dirty="0">
                <a:latin typeface="Verdana" pitchFamily="34" charset="0"/>
                <a:cs typeface="Arial" pitchFamily="34" charset="0"/>
              </a:rPr>
              <a:t> </a:t>
            </a:r>
            <a:r>
              <a:rPr lang="it-IT" sz="20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situazioni </a:t>
            </a:r>
            <a:r>
              <a:rPr lang="it-IT" dirty="0">
                <a:solidFill>
                  <a:srgbClr val="000066"/>
                </a:solidFill>
                <a:latin typeface="Verdana" pitchFamily="34" charset="0"/>
                <a:cs typeface="Arial" pitchFamily="34" charset="0"/>
              </a:rPr>
              <a:t>di lavoro o di studio e nello sviluppo professionale e/o personale</a:t>
            </a: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2447925" y="2228850"/>
            <a:ext cx="1655763" cy="1584325"/>
          </a:xfrm>
          <a:prstGeom prst="straightConnector1">
            <a:avLst/>
          </a:prstGeom>
          <a:ln w="38100"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5256213" y="4244975"/>
            <a:ext cx="3887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evidenza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719138" y="3956050"/>
            <a:ext cx="3241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continuità</a:t>
            </a:r>
          </a:p>
        </p:txBody>
      </p:sp>
      <p:sp>
        <p:nvSpPr>
          <p:cNvPr id="22536" name="CasellaDiTesto 13"/>
          <p:cNvSpPr txBox="1">
            <a:spLocks noChangeArrowheads="1"/>
          </p:cNvSpPr>
          <p:nvPr/>
        </p:nvSpPr>
        <p:spPr bwMode="auto">
          <a:xfrm>
            <a:off x="6346825" y="5037138"/>
            <a:ext cx="2449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prestazioni</a:t>
            </a:r>
          </a:p>
        </p:txBody>
      </p:sp>
      <p:sp>
        <p:nvSpPr>
          <p:cNvPr id="22537" name="CasellaDiTesto 14"/>
          <p:cNvSpPr txBox="1">
            <a:spLocks noChangeArrowheads="1"/>
          </p:cNvSpPr>
          <p:nvPr/>
        </p:nvSpPr>
        <p:spPr bwMode="auto">
          <a:xfrm>
            <a:off x="946150" y="5037138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contesti diversi</a:t>
            </a:r>
          </a:p>
        </p:txBody>
      </p:sp>
      <p:cxnSp>
        <p:nvCxnSpPr>
          <p:cNvPr id="16" name="Connettore 2 15"/>
          <p:cNvCxnSpPr>
            <a:stCxn id="22536" idx="1"/>
            <a:endCxn id="22537" idx="3"/>
          </p:cNvCxnSpPr>
          <p:nvPr/>
        </p:nvCxnSpPr>
        <p:spPr>
          <a:xfrm flipH="1">
            <a:off x="4546600" y="5265738"/>
            <a:ext cx="1800225" cy="0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9" name="CasellaDiTesto 20"/>
          <p:cNvSpPr txBox="1">
            <a:spLocks noChangeArrowheads="1"/>
          </p:cNvSpPr>
          <p:nvPr/>
        </p:nvSpPr>
        <p:spPr bwMode="auto">
          <a:xfrm>
            <a:off x="1857375" y="5715000"/>
            <a:ext cx="611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autonomia e responsabilità</a:t>
            </a:r>
          </a:p>
        </p:txBody>
      </p:sp>
      <p:sp>
        <p:nvSpPr>
          <p:cNvPr id="2254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A2E42E-0025-4A14-8371-7190392CD65A}" type="slidenum">
              <a:rPr lang="it-IT" altLang="it-IT" smtClean="0">
                <a:latin typeface="Arial" charset="0"/>
              </a:rPr>
              <a:pPr/>
              <a:t>12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500" y="1143000"/>
            <a:ext cx="45720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Tutte le azioni che nel corso dell’attività didattica sono proposte agli studenti li mettono alla prova:</a:t>
            </a:r>
          </a:p>
          <a:p>
            <a:pPr marL="285750" indent="-285750"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Cosa osservo rispetto alle loro reazioni?</a:t>
            </a:r>
          </a:p>
          <a:p>
            <a:pPr marL="285750" indent="-285750"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abilità devono dimostrare per compiere le operazioni richieste?</a:t>
            </a:r>
          </a:p>
          <a:p>
            <a:pPr marL="285750" indent="-285750"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conoscenze utilizzano?</a:t>
            </a:r>
          </a:p>
          <a:p>
            <a:pPr marL="285750" indent="-285750"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conoscenze acquisiscono nel corso dell’azione?</a:t>
            </a:r>
          </a:p>
          <a:p>
            <a:pPr marL="285750" indent="-285750"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comportamenti agiscono?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857875" y="1428750"/>
            <a:ext cx="328612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L’obiettivo di mettere gli studenti in condizione di agire, dimostrando l’utilizzo delle abilità e delle conoscenze acquisite e assumendo i comportamenti idonei al conseguimento del risultato, </a:t>
            </a:r>
            <a:r>
              <a:rPr lang="it-IT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guida la programmazione didattica</a:t>
            </a:r>
          </a:p>
        </p:txBody>
      </p:sp>
      <p:sp>
        <p:nvSpPr>
          <p:cNvPr id="7" name="Freccia in giù 6"/>
          <p:cNvSpPr/>
          <p:nvPr/>
        </p:nvSpPr>
        <p:spPr>
          <a:xfrm rot="16200000">
            <a:off x="4689476" y="2097087"/>
            <a:ext cx="1022350" cy="1114425"/>
          </a:xfrm>
          <a:prstGeom prst="downArrow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3557" name="CasellaDiTesto 8"/>
          <p:cNvSpPr txBox="1">
            <a:spLocks noChangeArrowheads="1"/>
          </p:cNvSpPr>
          <p:nvPr/>
        </p:nvSpPr>
        <p:spPr bwMode="auto">
          <a:xfrm>
            <a:off x="642938" y="4429125"/>
            <a:ext cx="39290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Il lavoro degli studenti: esercitazioni, prove, attività di laboratorio, ricerche, workshop, role playing, peer-to-peer education, tirocinio…</a:t>
            </a:r>
          </a:p>
        </p:txBody>
      </p:sp>
      <p:pic>
        <p:nvPicPr>
          <p:cNvPr id="23558" name="Immagin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5429250"/>
            <a:ext cx="12096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CasellaDiTesto 10"/>
          <p:cNvSpPr txBox="1">
            <a:spLocks noChangeArrowheads="1"/>
          </p:cNvSpPr>
          <p:nvPr/>
        </p:nvSpPr>
        <p:spPr bwMode="auto">
          <a:xfrm>
            <a:off x="5429250" y="4572000"/>
            <a:ext cx="37147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I «contenuti disciplinari» sono più efficacemente appresi se sono finalizzati alla capacità di conseguire una performance</a:t>
            </a:r>
          </a:p>
        </p:txBody>
      </p:sp>
      <p:pic>
        <p:nvPicPr>
          <p:cNvPr id="23560" name="Immagine 1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4214813"/>
            <a:ext cx="12096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71750" y="357188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400" b="1" dirty="0">
                <a:solidFill>
                  <a:srgbClr val="A800A8"/>
                </a:solidFill>
                <a:latin typeface="Verdana" panose="020B0604030504040204" pitchFamily="34" charset="0"/>
                <a:ea typeface="+mj-ea"/>
                <a:cs typeface="+mj-cs"/>
              </a:rPr>
              <a:t>Lavorare per competenza </a:t>
            </a:r>
          </a:p>
        </p:txBody>
      </p:sp>
      <p:sp>
        <p:nvSpPr>
          <p:cNvPr id="2356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DA806D-80BB-44D9-9334-E423AD7A6236}" type="slidenum">
              <a:rPr lang="it-IT" altLang="it-IT" smtClean="0">
                <a:latin typeface="Arial" charset="0"/>
              </a:rPr>
              <a:pPr/>
              <a:t>13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643063" y="214313"/>
            <a:ext cx="7500937" cy="46196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it-IT"/>
            </a:defPPr>
            <a:lvl1pPr algn="ctr"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it-IT" b="1" dirty="0">
                <a:solidFill>
                  <a:srgbClr val="CC00CC"/>
                </a:solidFill>
                <a:ea typeface="+mn-ea"/>
                <a:cs typeface="Arial" pitchFamily="34" charset="0"/>
              </a:rPr>
              <a:t>IL PERCORSO DELLA PROGRAMMAZIONE</a:t>
            </a:r>
          </a:p>
        </p:txBody>
      </p:sp>
      <p:grpSp>
        <p:nvGrpSpPr>
          <p:cNvPr id="2" name="Gruppo 5"/>
          <p:cNvGrpSpPr>
            <a:grpSpLocks/>
          </p:cNvGrpSpPr>
          <p:nvPr/>
        </p:nvGrpSpPr>
        <p:grpSpPr bwMode="auto">
          <a:xfrm>
            <a:off x="555625" y="4640263"/>
            <a:ext cx="8620125" cy="1631950"/>
            <a:chOff x="549263" y="4717940"/>
            <a:chExt cx="8620703" cy="1631216"/>
          </a:xfrm>
        </p:grpSpPr>
        <p:sp>
          <p:nvSpPr>
            <p:cNvPr id="24589" name="CasellaDiTesto 6"/>
            <p:cNvSpPr txBox="1">
              <a:spLocks noChangeArrowheads="1"/>
            </p:cNvSpPr>
            <p:nvPr/>
          </p:nvSpPr>
          <p:spPr bwMode="auto">
            <a:xfrm>
              <a:off x="6709153" y="4717940"/>
              <a:ext cx="2460813" cy="163121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it-IT" altLang="it-IT" sz="2000">
                  <a:latin typeface="Verdana" pitchFamily="34" charset="0"/>
                  <a:ea typeface="Verdana" pitchFamily="34" charset="0"/>
                  <a:cs typeface="Verdana" pitchFamily="34" charset="0"/>
                </a:rPr>
                <a:t>alle attività didattiche disciplinari e interdisciplinari e all’alternanza</a:t>
              </a:r>
            </a:p>
          </p:txBody>
        </p:sp>
        <p:sp>
          <p:nvSpPr>
            <p:cNvPr id="24590" name="CasellaDiTesto 7"/>
            <p:cNvSpPr txBox="1">
              <a:spLocks noChangeArrowheads="1"/>
            </p:cNvSpPr>
            <p:nvPr/>
          </p:nvSpPr>
          <p:spPr bwMode="auto">
            <a:xfrm>
              <a:off x="549263" y="4871829"/>
              <a:ext cx="2230800" cy="1323439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Verdana" pitchFamily="34" charset="0"/>
                  <a:ea typeface="Verdana" pitchFamily="34" charset="0"/>
                  <a:cs typeface="Verdana" pitchFamily="34" charset="0"/>
                </a:rPr>
                <a:t>alle competenze obiettivo del riordino</a:t>
              </a:r>
            </a:p>
          </p:txBody>
        </p:sp>
        <p:sp>
          <p:nvSpPr>
            <p:cNvPr id="24591" name="CasellaDiTesto 8"/>
            <p:cNvSpPr txBox="1">
              <a:spLocks noChangeArrowheads="1"/>
            </p:cNvSpPr>
            <p:nvPr/>
          </p:nvSpPr>
          <p:spPr bwMode="auto">
            <a:xfrm>
              <a:off x="2708625" y="5250818"/>
              <a:ext cx="4143404" cy="830623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it-IT" sz="2400">
                  <a:latin typeface="Verdana" pitchFamily="34" charset="0"/>
                  <a:ea typeface="Verdana" pitchFamily="34" charset="0"/>
                  <a:cs typeface="Verdana" pitchFamily="34" charset="0"/>
                </a:rPr>
                <a:t>3 – «AGGANCIARE» LE PERFORMANCE</a:t>
              </a:r>
            </a:p>
          </p:txBody>
        </p:sp>
      </p:grpSp>
      <p:grpSp>
        <p:nvGrpSpPr>
          <p:cNvPr id="3" name="Gruppo 9"/>
          <p:cNvGrpSpPr>
            <a:grpSpLocks/>
          </p:cNvGrpSpPr>
          <p:nvPr/>
        </p:nvGrpSpPr>
        <p:grpSpPr bwMode="auto">
          <a:xfrm>
            <a:off x="642938" y="2643188"/>
            <a:ext cx="8286750" cy="1952625"/>
            <a:chOff x="243459" y="2761823"/>
            <a:chExt cx="11925260" cy="227010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243459" y="2776588"/>
              <a:ext cx="3598138" cy="225533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nei diversi contesti:</a:t>
              </a:r>
            </a:p>
            <a:p>
              <a:pPr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aula</a:t>
              </a:r>
            </a:p>
            <a:p>
              <a:pPr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laboratorio</a:t>
              </a:r>
            </a:p>
            <a:p>
              <a:pPr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azienda</a:t>
              </a:r>
            </a:p>
            <a:p>
              <a:pPr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casa</a:t>
              </a: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673384" y="2761823"/>
              <a:ext cx="3495335" cy="193973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 i diversi anni di corso:</a:t>
              </a:r>
            </a:p>
            <a:p>
              <a:pPr algn="r"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terzo anno</a:t>
              </a:r>
            </a:p>
            <a:p>
              <a:pPr algn="r"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quarto anno</a:t>
              </a:r>
            </a:p>
            <a:p>
              <a:pPr algn="r">
                <a:defRPr/>
              </a:pPr>
              <a:r>
                <a:rPr lang="it-IT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quinto anno</a:t>
              </a:r>
            </a:p>
            <a:p>
              <a:pPr algn="r">
                <a:defRPr/>
              </a:pPr>
              <a:endPara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2710754" y="3143864"/>
              <a:ext cx="6271041" cy="9744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>
              <a:spAutoFit/>
            </a:bodyPr>
            <a:lstStyle>
              <a:defPPr>
                <a:defRPr lang="it-IT"/>
              </a:defPPr>
              <a:lvl1pPr algn="ctr">
                <a:defRPr sz="240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>
                <a:defRPr/>
              </a:pPr>
              <a:r>
                <a:rPr lang="it-IT" dirty="0"/>
                <a:t>2 - INDIVIDUARE LE </a:t>
              </a:r>
              <a:r>
                <a:rPr lang="it-IT" dirty="0" smtClean="0"/>
                <a:t>PERFORMANCE </a:t>
              </a:r>
              <a:r>
                <a:rPr lang="it-IT" dirty="0"/>
                <a:t>ATTESE</a:t>
              </a:r>
            </a:p>
          </p:txBody>
        </p:sp>
      </p:grpSp>
      <p:grpSp>
        <p:nvGrpSpPr>
          <p:cNvPr id="4" name="Gruppo 13"/>
          <p:cNvGrpSpPr>
            <a:grpSpLocks/>
          </p:cNvGrpSpPr>
          <p:nvPr/>
        </p:nvGrpSpPr>
        <p:grpSpPr bwMode="auto">
          <a:xfrm>
            <a:off x="714375" y="1250950"/>
            <a:ext cx="8215313" cy="1016000"/>
            <a:chOff x="243459" y="1250635"/>
            <a:chExt cx="11628885" cy="1015663"/>
          </a:xfrm>
        </p:grpSpPr>
        <p:sp>
          <p:nvSpPr>
            <p:cNvPr id="24583" name="CasellaDiTesto 14"/>
            <p:cNvSpPr txBox="1">
              <a:spLocks noChangeArrowheads="1"/>
            </p:cNvSpPr>
            <p:nvPr/>
          </p:nvSpPr>
          <p:spPr bwMode="auto">
            <a:xfrm>
              <a:off x="243459" y="1250635"/>
              <a:ext cx="2392165" cy="1015663"/>
            </a:xfrm>
            <a:prstGeom prst="rect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Verdana" pitchFamily="34" charset="0"/>
                  <a:ea typeface="Verdana" pitchFamily="34" charset="0"/>
                  <a:cs typeface="Verdana" pitchFamily="34" charset="0"/>
                </a:rPr>
                <a:t>le possibili opportunità formative</a:t>
              </a:r>
            </a:p>
          </p:txBody>
        </p:sp>
        <p:sp>
          <p:nvSpPr>
            <p:cNvPr id="24584" name="CasellaDiTesto 15"/>
            <p:cNvSpPr txBox="1">
              <a:spLocks noChangeArrowheads="1"/>
            </p:cNvSpPr>
            <p:nvPr/>
          </p:nvSpPr>
          <p:spPr bwMode="auto">
            <a:xfrm>
              <a:off x="9117106" y="1250635"/>
              <a:ext cx="2755238" cy="1015663"/>
            </a:xfrm>
            <a:prstGeom prst="rect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it-IT" altLang="it-IT" sz="2000">
                  <a:latin typeface="Verdana" pitchFamily="34" charset="0"/>
                  <a:ea typeface="Verdana" pitchFamily="34" charset="0"/>
                  <a:cs typeface="Verdana" pitchFamily="34" charset="0"/>
                </a:rPr>
                <a:t>le diverse esperienze didattiche</a:t>
              </a:r>
            </a:p>
          </p:txBody>
        </p:sp>
        <p:sp>
          <p:nvSpPr>
            <p:cNvPr id="24585" name="CasellaDiTesto 16"/>
            <p:cNvSpPr txBox="1">
              <a:spLocks noChangeArrowheads="1"/>
            </p:cNvSpPr>
            <p:nvPr/>
          </p:nvSpPr>
          <p:spPr bwMode="auto">
            <a:xfrm>
              <a:off x="2569236" y="1501934"/>
              <a:ext cx="6572848" cy="461665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it-IT" sz="2400">
                  <a:latin typeface="Verdana" pitchFamily="34" charset="0"/>
                  <a:ea typeface="Verdana" pitchFamily="34" charset="0"/>
                  <a:cs typeface="Verdana" pitchFamily="34" charset="0"/>
                </a:rPr>
                <a:t>1 - ANALIZZARE</a:t>
              </a:r>
            </a:p>
          </p:txBody>
        </p:sp>
      </p:grpSp>
      <p:sp>
        <p:nvSpPr>
          <p:cNvPr id="2458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B2ACB5-3DAB-4098-9F03-DF8F104ABA12}" type="slidenum">
              <a:rPr lang="it-IT" altLang="it-IT" smtClean="0">
                <a:latin typeface="Arial" charset="0"/>
              </a:rPr>
              <a:pPr/>
              <a:t>14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85097" y="2918013"/>
            <a:ext cx="5435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Innanzitutto: sviluppare l’integrazione con le imprese</a:t>
            </a:r>
          </a:p>
        </p:txBody>
      </p:sp>
    </p:spTree>
    <p:extLst>
      <p:ext uri="{BB962C8B-B14F-4D97-AF65-F5344CB8AC3E}">
        <p14:creationId xmlns:p14="http://schemas.microsoft.com/office/powerpoint/2010/main" val="1483301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1538" y="357166"/>
            <a:ext cx="7079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kern="0" dirty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SCELTA DELLE COMPETENZE-OBIETTIVO DELL’ALTERNANZA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142984"/>
            <a:ext cx="7483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sono le competenze che le aziende ritengono decisive per un positivo inserimento in azienda dei neo-diplomati?</a:t>
            </a:r>
            <a:endParaRPr lang="it-IT" sz="2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778874" y="2323287"/>
            <a:ext cx="2158253" cy="524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REPERTORI</a:t>
            </a: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778874" y="2984058"/>
            <a:ext cx="2158253" cy="524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INTERVISTE</a:t>
            </a: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61464" y="3499399"/>
            <a:ext cx="2168150" cy="8582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INDICAZIONI DALLE IMPRESE</a:t>
            </a: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778874" y="3706906"/>
            <a:ext cx="2158253" cy="1238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ESAME DELLE ESPERIENZE PRECEDENTI DI ALTERNANZA</a:t>
            </a: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885950" y="5157835"/>
            <a:ext cx="4487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L’INTEGRAZIONE CON LE IMPRESE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284694" y="5778391"/>
            <a:ext cx="1260661" cy="524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CTS</a:t>
            </a:r>
            <a:endParaRPr lang="it-IT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4521" y="5817232"/>
            <a:ext cx="4225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Imprese </a:t>
            </a:r>
            <a:r>
              <a:rPr lang="it-IT" sz="2000" b="1" i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</a:t>
            </a:r>
            <a:r>
              <a:rPr lang="it-IT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aziende </a:t>
            </a:r>
            <a:r>
              <a:rPr lang="it-IT" sz="2000" b="1" i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ospitanti</a:t>
            </a:r>
            <a:endParaRPr lang="it-IT" sz="2000" b="1" i="1" u="sng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Connettore 2 14"/>
          <p:cNvCxnSpPr>
            <a:stCxn id="11" idx="1"/>
          </p:cNvCxnSpPr>
          <p:nvPr/>
        </p:nvCxnSpPr>
        <p:spPr>
          <a:xfrm flipH="1" flipV="1">
            <a:off x="4397188" y="6040608"/>
            <a:ext cx="887506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rot="5400000" flipH="1" flipV="1">
            <a:off x="1165535" y="5192391"/>
            <a:ext cx="1412235" cy="2859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nettore 4 18"/>
          <p:cNvCxnSpPr>
            <a:stCxn id="6" idx="1"/>
            <a:endCxn id="5" idx="2"/>
          </p:cNvCxnSpPr>
          <p:nvPr/>
        </p:nvCxnSpPr>
        <p:spPr>
          <a:xfrm rot="10800000">
            <a:off x="4598870" y="2158647"/>
            <a:ext cx="1180005" cy="426858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7" idx="1"/>
            <a:endCxn id="5" idx="2"/>
          </p:cNvCxnSpPr>
          <p:nvPr/>
        </p:nvCxnSpPr>
        <p:spPr>
          <a:xfrm rot="10800000">
            <a:off x="4598870" y="2158648"/>
            <a:ext cx="1180005" cy="108762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4 23"/>
          <p:cNvCxnSpPr>
            <a:stCxn id="9" idx="1"/>
            <a:endCxn id="5" idx="2"/>
          </p:cNvCxnSpPr>
          <p:nvPr/>
        </p:nvCxnSpPr>
        <p:spPr>
          <a:xfrm rot="10800000">
            <a:off x="4598870" y="2158647"/>
            <a:ext cx="1180005" cy="2167696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rot="5400000" flipH="1" flipV="1">
            <a:off x="1178696" y="2750340"/>
            <a:ext cx="1357321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030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71604" y="285728"/>
            <a:ext cx="6799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Cosa possono fare gli studenti per sviluppare le competenze-obiettivo?</a:t>
            </a:r>
            <a:endParaRPr lang="it-IT" sz="2000" b="1" dirty="0">
              <a:solidFill>
                <a:srgbClr val="CC00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800755" y="1277766"/>
            <a:ext cx="2914649" cy="1131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PRESTAZIONI IN AZIENDA DURANTE IL TIROCINIO</a:t>
            </a:r>
            <a:endParaRPr lang="it-IT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37937" y="1134510"/>
            <a:ext cx="4084544" cy="550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scuola:</a:t>
            </a:r>
          </a:p>
          <a:p>
            <a:endParaRPr lang="it-IT" sz="1600" dirty="0" smtClean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Acquisizione delle conoscenze preliminari necessarie per fornire la prestazione (DIDATTICA DISCIPLINARE)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Allenamento delle abilità essenziali per fornire la prestazione (ESERCITAZIONI)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Attività preparatoria (INFORMAZIONI SUI CONTESTI AZIENDALI; SICUREZZA…)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PRESTAZIONI COMPLEMENTARI </a:t>
            </a: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(Laboratori, Project Work, Simulazioni…)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De-contestualizzazione delle esperienze (RIELABORAZIONE – CONCETTUALIZZAZIONE)</a:t>
            </a: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41943" y="3415554"/>
            <a:ext cx="2249021" cy="1048871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chemeClr val="accent6"/>
                  </a:solidFill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CONTESTI AZIENDALI</a:t>
            </a:r>
            <a:endParaRPr lang="it-IT" dirty="0">
              <a:ln>
                <a:solidFill>
                  <a:schemeClr val="accent6"/>
                </a:solidFill>
              </a:ln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Connettore 2 7"/>
          <p:cNvCxnSpPr>
            <a:endCxn id="5" idx="0"/>
          </p:cNvCxnSpPr>
          <p:nvPr/>
        </p:nvCxnSpPr>
        <p:spPr>
          <a:xfrm>
            <a:off x="7266454" y="2408823"/>
            <a:ext cx="0" cy="100673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816913" y="3828396"/>
            <a:ext cx="4326591" cy="28068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514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0522" y="1185261"/>
            <a:ext cx="4084544" cy="550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scuola:</a:t>
            </a:r>
          </a:p>
          <a:p>
            <a:endParaRPr lang="it-IT" sz="1600" dirty="0" smtClean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Acquisizione delle conoscenze preliminari necessarie per fornire la prestazione (DIDATTICA DISCIPLINARE)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Allenamento delle abilità essenziali per fornire la prestazione (ESERCITAZIONI)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Attività preparatoria (INFORMAZIONI SUI CONTESTI AZIENDALI; SICUREZZA…)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PRESTAZIONI COMPLEMENTARI (Laboratori, Project Work, Simulazioni…)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De-contestualizzazione delle esperienze (RIELABORAZIONE – CONCETTUALIZZAZIONE)</a:t>
            </a:r>
            <a:endParaRPr lang="it-IT" sz="160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85852" y="357166"/>
            <a:ext cx="7291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C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Collaborazione delle imprese a scuola</a:t>
            </a:r>
          </a:p>
        </p:txBody>
      </p:sp>
      <p:sp>
        <p:nvSpPr>
          <p:cNvPr id="4" name="Rettangolo 3"/>
          <p:cNvSpPr/>
          <p:nvPr/>
        </p:nvSpPr>
        <p:spPr>
          <a:xfrm>
            <a:off x="5694020" y="1628800"/>
            <a:ext cx="2883500" cy="92299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CONTRIBUTI TECNICO-PROFESSIONALI</a:t>
            </a:r>
            <a:endParaRPr lang="it-IT" sz="1600" b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42667" y="2779847"/>
            <a:ext cx="2813797" cy="6589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MATERIALI DIDATTICI</a:t>
            </a:r>
            <a:endParaRPr lang="it-IT" sz="1600" b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258797" y="3657558"/>
            <a:ext cx="2813797" cy="658906"/>
          </a:xfrm>
          <a:prstGeom prst="rect">
            <a:avLst/>
          </a:prstGeom>
          <a:solidFill>
            <a:srgbClr val="CC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INFORMAZIONI</a:t>
            </a:r>
            <a:endParaRPr lang="it-IT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820088" y="4578638"/>
            <a:ext cx="2813797" cy="6589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TUTORING E MENTORSHIP</a:t>
            </a:r>
            <a:endParaRPr lang="it-IT" sz="1600" b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" name="Connettore 2 9"/>
          <p:cNvCxnSpPr>
            <a:stCxn id="4" idx="1"/>
          </p:cNvCxnSpPr>
          <p:nvPr/>
        </p:nvCxnSpPr>
        <p:spPr>
          <a:xfrm flipH="1" flipV="1">
            <a:off x="4292166" y="1997191"/>
            <a:ext cx="1401854" cy="9310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1"/>
          </p:cNvCxnSpPr>
          <p:nvPr/>
        </p:nvCxnSpPr>
        <p:spPr>
          <a:xfrm flipH="1">
            <a:off x="4337550" y="3109300"/>
            <a:ext cx="605117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6" idx="1"/>
          </p:cNvCxnSpPr>
          <p:nvPr/>
        </p:nvCxnSpPr>
        <p:spPr>
          <a:xfrm flipH="1">
            <a:off x="4423275" y="3987011"/>
            <a:ext cx="1835522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7" idx="1"/>
          </p:cNvCxnSpPr>
          <p:nvPr/>
        </p:nvCxnSpPr>
        <p:spPr>
          <a:xfrm flipH="1">
            <a:off x="4418233" y="4908091"/>
            <a:ext cx="1401855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20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14950" y="1293267"/>
            <a:ext cx="3368489" cy="998211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PRESTAZIONI IN AZIENDA DURANTE IL TIROCINIO</a:t>
            </a:r>
            <a:endParaRPr lang="it-IT" sz="2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3839" y="1293267"/>
            <a:ext cx="3045759" cy="9982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PRESTAZIONI COMPLEMENTARI (A SCUOLA)</a:t>
            </a:r>
            <a:endParaRPr lang="it-IT" sz="2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88558" y="2952518"/>
            <a:ext cx="3825689" cy="2143917"/>
          </a:xfrm>
          <a:prstGeom prst="rect">
            <a:avLst/>
          </a:prstGeom>
          <a:solidFill>
            <a:srgbClr val="A800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PROGETTAZIONE DEL PERCORSO FORMATIVO TRIENNALE IN ALTERNANZA</a:t>
            </a:r>
            <a:endParaRPr lang="it-IT" sz="2400" dirty="0">
              <a:solidFill>
                <a:schemeClr val="bg1"/>
              </a:solidFill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Connettore 4 6"/>
          <p:cNvCxnSpPr>
            <a:stCxn id="3" idx="2"/>
            <a:endCxn id="4" idx="1"/>
          </p:cNvCxnSpPr>
          <p:nvPr/>
        </p:nvCxnSpPr>
        <p:spPr>
          <a:xfrm rot="16200000" flipH="1">
            <a:off x="1416138" y="2852057"/>
            <a:ext cx="1733000" cy="611840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4 8"/>
          <p:cNvCxnSpPr>
            <a:stCxn id="2" idx="2"/>
            <a:endCxn id="4" idx="3"/>
          </p:cNvCxnSpPr>
          <p:nvPr/>
        </p:nvCxnSpPr>
        <p:spPr>
          <a:xfrm rot="5400000">
            <a:off x="5840221" y="2865503"/>
            <a:ext cx="1733000" cy="584948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8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333375"/>
            <a:ext cx="7127875" cy="574675"/>
          </a:xfrm>
        </p:spPr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A800A8"/>
                </a:solidFill>
                <a:latin typeface="Verdana" pitchFamily="34" charset="0"/>
              </a:rPr>
              <a:t>Il contesto normativo</a:t>
            </a:r>
          </a:p>
        </p:txBody>
      </p:sp>
      <p:pic>
        <p:nvPicPr>
          <p:cNvPr id="5123" name="Picture 2" descr="http://us.123rf.com/400wm/400/400/seasons/seasons1009/seasons100900010/7770552-astratto-e-contesto-di-business-con-mappa-del-globo-e-linee-ondul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7363" y="4251325"/>
            <a:ext cx="30892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ttangolo 1"/>
          <p:cNvSpPr>
            <a:spLocks noChangeArrowheads="1"/>
          </p:cNvSpPr>
          <p:nvPr/>
        </p:nvSpPr>
        <p:spPr bwMode="auto">
          <a:xfrm>
            <a:off x="755650" y="1924050"/>
            <a:ext cx="41036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Art. 33 i percorsi di alternanza scuola-lavoro di cui al decreto legislativo 15 aprile 2005, n. 77 (riforma Moratti) “</a:t>
            </a:r>
            <a:r>
              <a:rPr lang="it-IT" altLang="it-IT" i="1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sono attuati negli istituti tecnici e professionali per una durata complessiva nel secondo biennio e nell’ultimo anno del percorso di studi per almeno 400 ore e nei percorsi liceali per una durata complessiva nel triennio di almeno 200 ore</a:t>
            </a:r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”.</a:t>
            </a:r>
          </a:p>
          <a:p>
            <a:endParaRPr lang="it-IT" altLang="it-IT"/>
          </a:p>
        </p:txBody>
      </p:sp>
      <p:sp>
        <p:nvSpPr>
          <p:cNvPr id="5125" name="Rettangolo 2"/>
          <p:cNvSpPr>
            <a:spLocks noChangeArrowheads="1"/>
          </p:cNvSpPr>
          <p:nvPr/>
        </p:nvSpPr>
        <p:spPr bwMode="auto">
          <a:xfrm>
            <a:off x="3398838" y="1192213"/>
            <a:ext cx="2346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A800A8"/>
                </a:solidFill>
                <a:latin typeface="Verdana" pitchFamily="34" charset="0"/>
              </a:rPr>
              <a:t>Legge 107/2015</a:t>
            </a:r>
            <a:endParaRPr lang="it-IT" altLang="it-IT"/>
          </a:p>
        </p:txBody>
      </p:sp>
      <p:sp>
        <p:nvSpPr>
          <p:cNvPr id="5" name="Freccia a destra 4"/>
          <p:cNvSpPr/>
          <p:nvPr/>
        </p:nvSpPr>
        <p:spPr>
          <a:xfrm>
            <a:off x="5024438" y="3213100"/>
            <a:ext cx="339725" cy="2159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127" name="Rettangolo 5"/>
          <p:cNvSpPr>
            <a:spLocks noChangeArrowheads="1"/>
          </p:cNvSpPr>
          <p:nvPr/>
        </p:nvSpPr>
        <p:spPr bwMode="auto">
          <a:xfrm>
            <a:off x="5549900" y="2420938"/>
            <a:ext cx="350361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Attuazione a partire</a:t>
            </a:r>
          </a:p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dalle classi terze nell’a.s.</a:t>
            </a:r>
          </a:p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2015/16.</a:t>
            </a:r>
          </a:p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percorsi di alternanza sono</a:t>
            </a:r>
          </a:p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inseriti nei piani triennali</a:t>
            </a:r>
          </a:p>
          <a:p>
            <a:r>
              <a:rPr lang="it-IT" altLang="it-IT">
                <a:solidFill>
                  <a:srgbClr val="00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dell’offerta formativa</a:t>
            </a:r>
            <a:endParaRPr lang="it-IT" altLang="it-IT"/>
          </a:p>
        </p:txBody>
      </p:sp>
      <p:sp>
        <p:nvSpPr>
          <p:cNvPr id="5128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F3295D-9D0C-4ABA-B275-1BBC563CF764}" type="slidenum">
              <a:rPr lang="it-IT" altLang="it-IT" smtClean="0">
                <a:latin typeface="Arial" charset="0"/>
              </a:rPr>
              <a:pPr/>
              <a:t>2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ttore 4 12"/>
          <p:cNvCxnSpPr>
            <a:endCxn id="5" idx="1"/>
          </p:cNvCxnSpPr>
          <p:nvPr/>
        </p:nvCxnSpPr>
        <p:spPr>
          <a:xfrm flipV="1">
            <a:off x="3500438" y="1081088"/>
            <a:ext cx="3228975" cy="2022475"/>
          </a:xfrm>
          <a:prstGeom prst="bentConnector3">
            <a:avLst>
              <a:gd name="adj1" fmla="val 30847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2000250" y="98425"/>
            <a:ext cx="617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>
                <a:solidFill>
                  <a:srgbClr val="CC00CC"/>
                </a:solidFill>
                <a:latin typeface="Verdana" pitchFamily="34" charset="0"/>
              </a:rPr>
              <a:t>LA PROGETTAZIONE DELL’ALTERNANZA</a:t>
            </a:r>
          </a:p>
        </p:txBody>
      </p:sp>
      <p:sp>
        <p:nvSpPr>
          <p:cNvPr id="4" name="Rettangolo 3"/>
          <p:cNvSpPr/>
          <p:nvPr/>
        </p:nvSpPr>
        <p:spPr>
          <a:xfrm>
            <a:off x="925513" y="5965825"/>
            <a:ext cx="2379662" cy="636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competenze</a:t>
            </a:r>
          </a:p>
        </p:txBody>
      </p:sp>
      <p:sp>
        <p:nvSpPr>
          <p:cNvPr id="5" name="Rettangolo 4"/>
          <p:cNvSpPr/>
          <p:nvPr/>
        </p:nvSpPr>
        <p:spPr>
          <a:xfrm>
            <a:off x="6729413" y="785813"/>
            <a:ext cx="2463800" cy="5921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Progettazione alternanza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3700" y="927100"/>
            <a:ext cx="2379663" cy="5921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Programmazione didattica</a:t>
            </a:r>
          </a:p>
        </p:txBody>
      </p:sp>
      <p:grpSp>
        <p:nvGrpSpPr>
          <p:cNvPr id="2" name="Gruppo 6"/>
          <p:cNvGrpSpPr>
            <a:grpSpLocks/>
          </p:cNvGrpSpPr>
          <p:nvPr/>
        </p:nvGrpSpPr>
        <p:grpSpPr bwMode="auto">
          <a:xfrm>
            <a:off x="714375" y="2325688"/>
            <a:ext cx="4029075" cy="2833687"/>
            <a:chOff x="1005164" y="1748118"/>
            <a:chExt cx="4343400" cy="2832835"/>
          </a:xfrm>
        </p:grpSpPr>
        <p:sp>
          <p:nvSpPr>
            <p:cNvPr id="8" name="Rettangolo 7"/>
            <p:cNvSpPr/>
            <p:nvPr/>
          </p:nvSpPr>
          <p:spPr>
            <a:xfrm>
              <a:off x="1005164" y="1748118"/>
              <a:ext cx="4343400" cy="283283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>
                <a:defRPr/>
              </a:pPr>
              <a:r>
                <a:rPr lang="it-IT" b="1" dirty="0">
                  <a:solidFill>
                    <a:schemeClr val="tx1"/>
                  </a:solidFill>
                </a:rPr>
                <a:t>OBIETTIVI</a:t>
              </a:r>
            </a:p>
          </p:txBody>
        </p:sp>
        <p:sp>
          <p:nvSpPr>
            <p:cNvPr id="9" name="Rettangolo 8"/>
            <p:cNvSpPr/>
            <p:nvPr/>
          </p:nvSpPr>
          <p:spPr>
            <a:xfrm>
              <a:off x="1290960" y="2868556"/>
              <a:ext cx="2380484" cy="59195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performance</a:t>
              </a: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2730202" y="1940147"/>
              <a:ext cx="2380485" cy="5919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contesto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2730202" y="3679524"/>
              <a:ext cx="2380485" cy="59196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criteri</a:t>
              </a:r>
            </a:p>
          </p:txBody>
        </p:sp>
      </p:grpSp>
      <p:cxnSp>
        <p:nvCxnSpPr>
          <p:cNvPr id="12" name="Connettore 4 52"/>
          <p:cNvCxnSpPr>
            <a:stCxn id="6" idx="3"/>
            <a:endCxn id="8" idx="0"/>
          </p:cNvCxnSpPr>
          <p:nvPr/>
        </p:nvCxnSpPr>
        <p:spPr>
          <a:xfrm flipH="1">
            <a:off x="2728913" y="1223963"/>
            <a:ext cx="44450" cy="1101725"/>
          </a:xfrm>
          <a:prstGeom prst="bentConnector4">
            <a:avLst>
              <a:gd name="adj1" fmla="val -516132"/>
              <a:gd name="adj2" fmla="val 63415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2071688" y="4038600"/>
            <a:ext cx="12700" cy="19272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0" name="CasellaDiTesto 15"/>
          <p:cNvSpPr txBox="1">
            <a:spLocks noChangeArrowheads="1"/>
          </p:cNvSpPr>
          <p:nvPr/>
        </p:nvSpPr>
        <p:spPr bwMode="auto">
          <a:xfrm>
            <a:off x="4786313" y="1500188"/>
            <a:ext cx="40719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L’alternanza è una strategia formativa che integra le attività della programmazione disciplinare</a:t>
            </a:r>
          </a:p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Le situazioni concrete in cui si attueranno le attività in alternanza (sia a scuola che in azienda) descrivono il </a:t>
            </a:r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contesto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 in cui ciascuno studente dovrà realizzare la performance</a:t>
            </a:r>
          </a:p>
        </p:txBody>
      </p:sp>
      <p:sp>
        <p:nvSpPr>
          <p:cNvPr id="25611" name="CasellaDiTesto 16"/>
          <p:cNvSpPr txBox="1">
            <a:spLocks noChangeArrowheads="1"/>
          </p:cNvSpPr>
          <p:nvPr/>
        </p:nvSpPr>
        <p:spPr bwMode="auto">
          <a:xfrm>
            <a:off x="4857750" y="3929063"/>
            <a:ext cx="4143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criteri</a:t>
            </a:r>
            <a:r>
              <a:rPr lang="it-IT" altLang="it-IT" sz="160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con cui la performance verrà valutata come adeguata descrivono le condizioni attraverso le quali l’obiettivo di apprendimento potrà considerarsi raggiunto</a:t>
            </a:r>
          </a:p>
        </p:txBody>
      </p:sp>
      <p:sp>
        <p:nvSpPr>
          <p:cNvPr id="25612" name="CasellaDiTesto 17"/>
          <p:cNvSpPr txBox="1">
            <a:spLocks noChangeArrowheads="1"/>
          </p:cNvSpPr>
          <p:nvPr/>
        </p:nvSpPr>
        <p:spPr bwMode="auto">
          <a:xfrm>
            <a:off x="4087813" y="5715000"/>
            <a:ext cx="484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Contesto e criteri devono essere stabiliti in relazione al </a:t>
            </a:r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livello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 di preparazione con cui lo studente entra nel percorso in alternanza</a:t>
            </a:r>
          </a:p>
        </p:txBody>
      </p:sp>
      <p:sp>
        <p:nvSpPr>
          <p:cNvPr id="25613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A42363-96B9-4A5F-A185-B511A5FD2A6A}" type="slidenum">
              <a:rPr lang="it-IT" altLang="it-IT" smtClean="0">
                <a:latin typeface="Arial" charset="0"/>
              </a:rPr>
              <a:pPr/>
              <a:t>20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30406" y="3213848"/>
            <a:ext cx="6666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C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scelta delle competenze-obiettivo</a:t>
            </a:r>
            <a:endParaRPr lang="it-IT" sz="3600" b="1" dirty="0">
              <a:solidFill>
                <a:srgbClr val="CC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76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sellaDiTesto 5"/>
          <p:cNvSpPr txBox="1">
            <a:spLocks noChangeArrowheads="1"/>
          </p:cNvSpPr>
          <p:nvPr/>
        </p:nvSpPr>
        <p:spPr bwMode="auto">
          <a:xfrm>
            <a:off x="355600" y="169863"/>
            <a:ext cx="878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b="1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CONDIZIONI PER L’EFFICACIA DEL PERCORSO </a:t>
            </a:r>
          </a:p>
          <a:p>
            <a:pPr algn="ctr"/>
            <a:r>
              <a:rPr lang="it-IT" altLang="it-IT" sz="2000" b="1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FORMATIVO IN ALTERNANZA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57250" y="2763838"/>
            <a:ext cx="8001000" cy="2584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definizione degli obiettivi deve considerare:</a:t>
            </a:r>
          </a:p>
          <a:p>
            <a:pPr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it-IT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</a:t>
            </a:r>
            <a:r>
              <a:rPr lang="it-IT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(ciò che deve essere in grado di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fare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 studente)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condizioni (cioè il </a:t>
            </a:r>
            <a:r>
              <a:rPr lang="it-IT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contesto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cui deve essere realizzata la performance, molto diverso se si tratta dell’aula, di un laboratorio o di un reparto aziendale)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</a:t>
            </a:r>
            <a:r>
              <a:rPr lang="it-IT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verifica (i parametri di </a:t>
            </a:r>
            <a:r>
              <a:rPr lang="it-IT" b="1" i="1" u="sng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misurazione</a:t>
            </a:r>
            <a:r>
              <a:rPr lang="it-IT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 prestazione e la soglia per cui essa è considerata accettabile).</a:t>
            </a:r>
          </a:p>
        </p:txBody>
      </p:sp>
      <p:sp>
        <p:nvSpPr>
          <p:cNvPr id="26628" name="CasellaDiTesto 7"/>
          <p:cNvSpPr txBox="1">
            <a:spLocks noChangeArrowheads="1"/>
          </p:cNvSpPr>
          <p:nvPr/>
        </p:nvSpPr>
        <p:spPr bwMode="auto">
          <a:xfrm>
            <a:off x="2214563" y="2000250"/>
            <a:ext cx="4735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Definire </a:t>
            </a:r>
            <a:r>
              <a:rPr lang="it-IT" altLang="it-IT" sz="2400" b="1" u="sng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</a:t>
            </a:r>
            <a:r>
              <a:rPr lang="it-IT" altLang="it-IT" sz="2400" b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gli obiettivi</a:t>
            </a:r>
          </a:p>
        </p:txBody>
      </p:sp>
      <p:sp>
        <p:nvSpPr>
          <p:cNvPr id="9" name="Freccia in giù 8"/>
          <p:cNvSpPr/>
          <p:nvPr/>
        </p:nvSpPr>
        <p:spPr>
          <a:xfrm>
            <a:off x="4357686" y="1142984"/>
            <a:ext cx="500066" cy="714380"/>
          </a:xfrm>
          <a:prstGeom prst="downArrow">
            <a:avLst/>
          </a:prstGeom>
          <a:solidFill>
            <a:srgbClr val="CC3399"/>
          </a:solidFill>
          <a:ln w="28575"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663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A09036-635F-4958-AFEA-F86B0ADBA610}" type="slidenum">
              <a:rPr lang="it-IT" altLang="it-IT" smtClean="0">
                <a:latin typeface="Arial" charset="0"/>
              </a:rPr>
              <a:pPr/>
              <a:t>22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sellaDiTesto 4"/>
          <p:cNvSpPr txBox="1">
            <a:spLocks noChangeArrowheads="1"/>
          </p:cNvSpPr>
          <p:nvPr/>
        </p:nvSpPr>
        <p:spPr bwMode="auto">
          <a:xfrm>
            <a:off x="642938" y="1357313"/>
            <a:ext cx="619601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definire gli obiettivi dell’alternanza in termini di performance, contesto e criteri</a:t>
            </a:r>
          </a:p>
          <a:p>
            <a:pPr marL="457200" indent="-457200">
              <a:buFontTx/>
              <a:buAutoNum type="arabicPeriod"/>
            </a:pPr>
            <a:endParaRPr lang="it-IT" altLang="it-IT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graduare gli obiettivi (livelli eqf: autonomia e responsabilità) in rapporto all’anno di studio (3°, 4° e 5°)</a:t>
            </a:r>
          </a:p>
          <a:p>
            <a:pPr marL="457200" indent="-457200">
              <a:buFontTx/>
              <a:buAutoNum type="arabicPeriod"/>
            </a:pPr>
            <a:endParaRPr lang="it-IT" altLang="it-IT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agganciare le prestazioni alle competenze del profilo in uscita (Linee Guida del Riordino) e verificare il grado di copertura di ciascuna competenza</a:t>
            </a:r>
          </a:p>
        </p:txBody>
      </p:sp>
      <p:sp>
        <p:nvSpPr>
          <p:cNvPr id="27651" name="CasellaDiTesto 5"/>
          <p:cNvSpPr txBox="1">
            <a:spLocks noChangeArrowheads="1"/>
          </p:cNvSpPr>
          <p:nvPr/>
        </p:nvSpPr>
        <p:spPr bwMode="auto">
          <a:xfrm>
            <a:off x="1428750" y="142875"/>
            <a:ext cx="7158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altLang="it-IT" sz="2000" b="1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PASSAGGI  IMPORTANTI PER PROGETTARE L’ALTERNANZA</a:t>
            </a:r>
          </a:p>
        </p:txBody>
      </p:sp>
      <p:grpSp>
        <p:nvGrpSpPr>
          <p:cNvPr id="27652" name="Gruppo 6"/>
          <p:cNvGrpSpPr>
            <a:grpSpLocks/>
          </p:cNvGrpSpPr>
          <p:nvPr/>
        </p:nvGrpSpPr>
        <p:grpSpPr bwMode="auto">
          <a:xfrm>
            <a:off x="5786438" y="1785938"/>
            <a:ext cx="1884362" cy="3398837"/>
            <a:chOff x="8538883" y="2261976"/>
            <a:chExt cx="2474258" cy="3399235"/>
          </a:xfrm>
        </p:grpSpPr>
        <p:cxnSp>
          <p:nvCxnSpPr>
            <p:cNvPr id="8" name="Connettore 4 7"/>
            <p:cNvCxnSpPr/>
            <p:nvPr/>
          </p:nvCxnSpPr>
          <p:spPr>
            <a:xfrm rot="16200000" flipH="1">
              <a:off x="8076394" y="2724465"/>
              <a:ext cx="3399235" cy="2474258"/>
            </a:xfrm>
            <a:prstGeom prst="bentConnector3">
              <a:avLst>
                <a:gd name="adj1" fmla="val 551"/>
              </a:avLst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1 8"/>
            <p:cNvCxnSpPr/>
            <p:nvPr/>
          </p:nvCxnSpPr>
          <p:spPr>
            <a:xfrm>
              <a:off x="9587368" y="3173308"/>
              <a:ext cx="1425773" cy="1428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Connettore 2 9"/>
          <p:cNvCxnSpPr/>
          <p:nvPr/>
        </p:nvCxnSpPr>
        <p:spPr>
          <a:xfrm rot="5400000">
            <a:off x="2850356" y="4822032"/>
            <a:ext cx="1158875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CasellaDiTesto 10"/>
          <p:cNvSpPr txBox="1">
            <a:spLocks noChangeArrowheads="1"/>
          </p:cNvSpPr>
          <p:nvPr/>
        </p:nvSpPr>
        <p:spPr bwMode="auto">
          <a:xfrm>
            <a:off x="2857500" y="5529263"/>
            <a:ext cx="1085850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scuole</a:t>
            </a:r>
          </a:p>
        </p:txBody>
      </p:sp>
      <p:sp>
        <p:nvSpPr>
          <p:cNvPr id="27655" name="CasellaDiTesto 11"/>
          <p:cNvSpPr txBox="1">
            <a:spLocks noChangeArrowheads="1"/>
          </p:cNvSpPr>
          <p:nvPr/>
        </p:nvSpPr>
        <p:spPr bwMode="auto">
          <a:xfrm>
            <a:off x="6480175" y="5243513"/>
            <a:ext cx="2449513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scuole e aziende insieme</a:t>
            </a:r>
          </a:p>
        </p:txBody>
      </p:sp>
      <p:sp>
        <p:nvSpPr>
          <p:cNvPr id="27656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ED27B0-981A-41F2-8387-BFE9B0BC0E5F}" type="slidenum">
              <a:rPr lang="it-IT" altLang="it-IT" smtClean="0">
                <a:latin typeface="Arial" charset="0"/>
              </a:rPr>
              <a:pPr/>
              <a:t>23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00063" y="1143000"/>
          <a:ext cx="8358188" cy="5599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9094"/>
                <a:gridCol w="4179094"/>
              </a:tblGrid>
              <a:tr h="2283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4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84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Conoscenza pratica e teorica in ampi contesti in un ambito di lavoro o di studio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Una gamma di abilità cognitive e pratiche necessarie a risolvere problemi specifici in un campo di lavoro o di studio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57621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Sapersi gestire autonomamente, nel quadro di istruzioni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un contesto di lavoro o di studio, di solito prevedibili, ma soggetti a </a:t>
                      </a: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cambiamenti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66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Sorvegliare il lavoro di routine di altri, assumendo una </a:t>
                      </a: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certa </a:t>
                      </a:r>
                      <a:r>
                        <a:rPr lang="it-IT" sz="1400" b="1" dirty="0" smtClean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responsabilità </a:t>
                      </a:r>
                      <a:r>
                        <a:rPr lang="it-IT" sz="1400" b="1" dirty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 la valutazione e il miglioramento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 attività lavorative </a:t>
                      </a: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 studio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31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3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3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13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Conoscenza di fatti, principi, processi e concetti generali, in un ambito di lavoro o di studio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Una gamma di abilità cognitive e pratiche necessarie a svolgere compiti e risolvere problemi scegliendo e applicando metodi di base, strumenti, materiali ed informazioni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4566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Assumere la </a:t>
                      </a:r>
                      <a:r>
                        <a:rPr lang="it-IT" sz="1400" b="1" dirty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responsabilità di portare a termine compiti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nell'ambito del lavoro o dello studio.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3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Adeguare il proprio comportamento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alle circostanze nella soluzione dei problemi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31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3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2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13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Conoscenza pratica di base in un ambito di lavoro o di studio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Abilità cognitive e pratiche di base necessarie all'uso di informazioni pertinenti per svolgere compiti e risolvere problemi ricorrenti usando strumenti e regole semplici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22831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Lavoro o studio </a:t>
                      </a:r>
                      <a:r>
                        <a:rPr lang="it-IT" sz="1400" b="1" dirty="0">
                          <a:solidFill>
                            <a:srgbClr val="6600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sotto la supervisione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 un certo grado di autonomia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710" name="CasellaDiTesto 4"/>
          <p:cNvSpPr txBox="1">
            <a:spLocks noChangeArrowheads="1"/>
          </p:cNvSpPr>
          <p:nvPr/>
        </p:nvSpPr>
        <p:spPr bwMode="auto">
          <a:xfrm>
            <a:off x="363538" y="115888"/>
            <a:ext cx="8780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b="1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GRADUARE GLI OBIETTIVI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43125" y="620713"/>
            <a:ext cx="5426075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LIVELLI EQF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Immagin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268413"/>
            <a:ext cx="777557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 bwMode="auto">
          <a:xfrm>
            <a:off x="2124075" y="350838"/>
            <a:ext cx="57451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La progettazione dell’alternanza</a:t>
            </a:r>
          </a:p>
        </p:txBody>
      </p:sp>
      <p:sp>
        <p:nvSpPr>
          <p:cNvPr id="3277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40D701-088D-4CE4-A668-0A22970241D7}" type="slidenum">
              <a:rPr lang="it-IT" altLang="it-IT" smtClean="0">
                <a:latin typeface="Arial" charset="0"/>
              </a:rPr>
              <a:pPr/>
              <a:t>25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85750" y="1177925"/>
          <a:ext cx="8643936" cy="3486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6886"/>
                <a:gridCol w="1396227"/>
                <a:gridCol w="1335564"/>
                <a:gridCol w="1335564"/>
                <a:gridCol w="635939"/>
                <a:gridCol w="635939"/>
                <a:gridCol w="635939"/>
                <a:gridCol w="635939"/>
                <a:gridCol w="635939"/>
              </a:tblGrid>
              <a:tr h="57505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</a:t>
                      </a:r>
                      <a:endParaRPr lang="it-IT" sz="14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</a:t>
                      </a:r>
                      <a:r>
                        <a:rPr lang="it-IT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Descritte in termini di performance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PRESTAZIONI NEL CONTESTO</a:t>
                      </a: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Cosa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gli faccio fare perché possa eseguire la prestazione?</a:t>
                      </a:r>
                    </a:p>
                  </a:txBody>
                  <a:tcPr marL="68574" marR="6857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al quale è eseguita la prestazione</a:t>
                      </a: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625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NV</a:t>
                      </a:r>
                      <a:endParaRPr lang="it-IT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it-IT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it-IT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it-IT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it-IT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4" marR="68574" marT="0" marB="0" anchor="ctr">
                    <a:solidFill>
                      <a:schemeClr val="accent2"/>
                    </a:solidFill>
                  </a:tcPr>
                </a:tc>
              </a:tr>
              <a:tr h="28752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scuola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azienda</a:t>
                      </a:r>
                    </a:p>
                  </a:txBody>
                  <a:tcPr marL="68574" marR="6857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293497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  <a:tr h="29349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  <a:tr h="29349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  <a:tr h="29349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  <a:tr h="29349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  <a:tr h="29349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74" marR="68574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34904" name="CasellaDiTesto 6"/>
          <p:cNvSpPr txBox="1">
            <a:spLocks noChangeArrowheads="1"/>
          </p:cNvSpPr>
          <p:nvPr/>
        </p:nvSpPr>
        <p:spPr bwMode="auto">
          <a:xfrm>
            <a:off x="468313" y="5000625"/>
            <a:ext cx="84248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Ogni prestazione può essere fornita più volte, in contesti diversi (a scuola – aula o laboratorio, in azienda – in processi o reparti diversi) </a:t>
            </a:r>
          </a:p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Ogni prestazione può essere fornita nei diversi anni (3,4,5), a diversi livelli di complessità e con diversi gradi di autonomia (in affiancamento, sotto la supervisione, soggetta a controllo…; applicando le istruzioni, rispettando i requisiti, individuando le soluzioni…)</a:t>
            </a:r>
          </a:p>
        </p:txBody>
      </p:sp>
      <p:sp>
        <p:nvSpPr>
          <p:cNvPr id="7" name="CasellaDiTesto 6"/>
          <p:cNvSpPr txBox="1"/>
          <p:nvPr/>
        </p:nvSpPr>
        <p:spPr bwMode="auto">
          <a:xfrm>
            <a:off x="2124075" y="350838"/>
            <a:ext cx="6048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Il progetto formativo individuale</a:t>
            </a:r>
          </a:p>
        </p:txBody>
      </p:sp>
      <p:sp>
        <p:nvSpPr>
          <p:cNvPr id="3388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3A02D00-83F3-4FAA-AAAB-CA0A4E86CECB}" type="slidenum">
              <a:rPr lang="it-IT" altLang="it-IT" smtClean="0">
                <a:latin typeface="Arial" charset="0"/>
              </a:rPr>
              <a:pPr/>
              <a:t>26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tangolo 36"/>
          <p:cNvSpPr/>
          <p:nvPr/>
        </p:nvSpPr>
        <p:spPr>
          <a:xfrm>
            <a:off x="5508171" y="1167906"/>
            <a:ext cx="3044158" cy="28328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71471" y="4250656"/>
            <a:ext cx="3402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PROGETTO FORMATIVO INDIVIDUALE È STABILITO NEL CONTRATTO FORMATIVO CON AZIENDA E STUDENTE</a:t>
            </a: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28793" y="285728"/>
            <a:ext cx="7215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FASE 2: IL PROGETTO FORMATIVO INDIVIDUALE</a:t>
            </a:r>
            <a:endParaRPr lang="it-IT" sz="2000" b="1" dirty="0">
              <a:solidFill>
                <a:srgbClr val="CC33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013473" y="1360639"/>
            <a:ext cx="1847294" cy="5916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Progettazione alternanza</a:t>
            </a:r>
            <a:endParaRPr lang="it-IT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Gruppo 14"/>
          <p:cNvGrpSpPr/>
          <p:nvPr/>
        </p:nvGrpSpPr>
        <p:grpSpPr>
          <a:xfrm>
            <a:off x="693770" y="1167907"/>
            <a:ext cx="3022224" cy="2832835"/>
            <a:chOff x="1757079" y="1748118"/>
            <a:chExt cx="4343400" cy="2832835"/>
          </a:xfrm>
        </p:grpSpPr>
        <p:sp>
          <p:nvSpPr>
            <p:cNvPr id="28" name="Rettangolo 27"/>
            <p:cNvSpPr/>
            <p:nvPr/>
          </p:nvSpPr>
          <p:spPr>
            <a:xfrm>
              <a:off x="1757079" y="1748118"/>
              <a:ext cx="4343400" cy="283283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it-IT" sz="1600" b="1" dirty="0" smtClean="0">
                  <a:solidFill>
                    <a:schemeClr val="accent6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OBIETTIVI</a:t>
              </a:r>
              <a:endParaRPr lang="it-IT" sz="1600" b="1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2042828" y="2868702"/>
              <a:ext cx="2380130" cy="5916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performance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3481664" y="1940851"/>
              <a:ext cx="2380130" cy="5916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contesto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3481664" y="3680007"/>
              <a:ext cx="2380130" cy="5916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criteri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2" name="Rettangolo 31"/>
          <p:cNvSpPr/>
          <p:nvPr/>
        </p:nvSpPr>
        <p:spPr>
          <a:xfrm>
            <a:off x="6013472" y="2714620"/>
            <a:ext cx="1916114" cy="92869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Progetto formativo individuale</a:t>
            </a:r>
            <a:endParaRPr lang="it-IT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4" name="Connettore 4 33"/>
          <p:cNvCxnSpPr>
            <a:stCxn id="28" idx="3"/>
            <a:endCxn id="32" idx="1"/>
          </p:cNvCxnSpPr>
          <p:nvPr/>
        </p:nvCxnSpPr>
        <p:spPr>
          <a:xfrm>
            <a:off x="3715994" y="2584325"/>
            <a:ext cx="2297478" cy="594642"/>
          </a:xfrm>
          <a:prstGeom prst="bentConnector3">
            <a:avLst>
              <a:gd name="adj1" fmla="val 50000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4 35"/>
          <p:cNvCxnSpPr>
            <a:stCxn id="9" idx="2"/>
            <a:endCxn id="32" idx="0"/>
          </p:cNvCxnSpPr>
          <p:nvPr/>
        </p:nvCxnSpPr>
        <p:spPr>
          <a:xfrm rot="16200000" flipH="1">
            <a:off x="6573169" y="2316259"/>
            <a:ext cx="762311" cy="34409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5153586" y="4543568"/>
            <a:ext cx="2704562" cy="203132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PROGETTO FORMATIVO INDIVIDUALE È IL «PUNTO DI COERENZA» DELL’INTERO PERCORSO</a:t>
            </a:r>
            <a:endParaRPr lang="it-I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57224" y="5746835"/>
            <a:ext cx="3529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CONTRATTO FORMATIVO COMPRENDE LA VALUTAZIONE DELLA PERFORMANCE</a:t>
            </a: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Connettore 4 4"/>
          <p:cNvCxnSpPr>
            <a:endCxn id="38" idx="1"/>
          </p:cNvCxnSpPr>
          <p:nvPr/>
        </p:nvCxnSpPr>
        <p:spPr>
          <a:xfrm>
            <a:off x="3571868" y="4786322"/>
            <a:ext cx="1581718" cy="772909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ttore 4 7"/>
          <p:cNvCxnSpPr>
            <a:endCxn id="38" idx="1"/>
          </p:cNvCxnSpPr>
          <p:nvPr/>
        </p:nvCxnSpPr>
        <p:spPr>
          <a:xfrm flipV="1">
            <a:off x="4286248" y="5559231"/>
            <a:ext cx="867338" cy="584414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289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14546" y="233956"/>
            <a:ext cx="6242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C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SCHEDA INDIVIDUALE: PROGETTO STABILITO CON L’AZIENDA</a:t>
            </a:r>
            <a:endParaRPr lang="it-IT" b="1" dirty="0">
              <a:solidFill>
                <a:srgbClr val="CC33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79350"/>
              </p:ext>
            </p:extLst>
          </p:nvPr>
        </p:nvGraphicFramePr>
        <p:xfrm>
          <a:off x="214282" y="1214422"/>
          <a:ext cx="8786844" cy="3358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617"/>
                <a:gridCol w="1359801"/>
                <a:gridCol w="1231854"/>
                <a:gridCol w="1019511"/>
                <a:gridCol w="1200429"/>
                <a:gridCol w="382876"/>
                <a:gridCol w="559939"/>
                <a:gridCol w="559939"/>
                <a:gridCol w="559939"/>
                <a:gridCol w="559939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competenza</a:t>
                      </a: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</a:t>
                      </a:r>
                      <a:r>
                        <a:rPr lang="it-IT" sz="2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Descritte in termini di performance</a:t>
                      </a:r>
                      <a:endParaRPr lang="it-IT" sz="11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Selezione</a:t>
                      </a:r>
                      <a:r>
                        <a:rPr lang="it-IT" sz="1400" baseline="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prestazioni eseguibili</a:t>
                      </a:r>
                      <a:endParaRPr lang="it-IT" sz="14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PRESTAZIONI NEL CONTESTO: </a:t>
                      </a: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Cosa </a:t>
                      </a: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gli faccio fare perché possa eseguire la prestazione?</a:t>
                      </a:r>
                    </a:p>
                  </a:txBody>
                  <a:tcPr marL="51435" marR="51435" marT="0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al quale è eseguita la prestazione</a:t>
                      </a: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NV</a:t>
                      </a:r>
                      <a:endParaRPr lang="it-IT" sz="18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it-IT" sz="18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it-IT" sz="18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it-IT" sz="18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it-IT" sz="18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Nell’azienda ospitante</a:t>
                      </a:r>
                      <a:endParaRPr lang="it-IT" sz="1400" b="1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8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8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8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928927" y="1214423"/>
            <a:ext cx="1214446" cy="33575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714347" y="4786322"/>
            <a:ext cx="8143933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Selezionare dall’elenco 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delle prestazioni </a:t>
            </a:r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quelle 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 sarà possibile far eseguire allo studente </a:t>
            </a:r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tirocinio, tenendo 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conto: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delle caratteristiche/possibilità dell’azienda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 durata e degli orari del </a:t>
            </a:r>
            <a:r>
              <a:rPr lang="it-IT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tirocinio</a:t>
            </a: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73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857250" y="837273"/>
            <a:ext cx="7695080" cy="3542910"/>
            <a:chOff x="1411941" y="1993720"/>
            <a:chExt cx="10260107" cy="3542910"/>
          </a:xfrm>
        </p:grpSpPr>
        <p:sp>
          <p:nvSpPr>
            <p:cNvPr id="68" name="Rettangolo 67"/>
            <p:cNvSpPr/>
            <p:nvPr/>
          </p:nvSpPr>
          <p:spPr>
            <a:xfrm>
              <a:off x="5916706" y="1993720"/>
              <a:ext cx="5755342" cy="3542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6127375" y="3765176"/>
              <a:ext cx="2380130" cy="59167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controllo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8671106" y="2195911"/>
              <a:ext cx="2879920" cy="132584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Realizzazione delle prestazioni previste dal progetto individuale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" name="Gruppo 15"/>
            <p:cNvGrpSpPr/>
            <p:nvPr/>
          </p:nvGrpSpPr>
          <p:grpSpPr>
            <a:xfrm>
              <a:off x="1411941" y="2326343"/>
              <a:ext cx="4029632" cy="2832835"/>
              <a:chOff x="1757079" y="1748118"/>
              <a:chExt cx="4343400" cy="2832835"/>
            </a:xfrm>
          </p:grpSpPr>
          <p:sp>
            <p:nvSpPr>
              <p:cNvPr id="15" name="Rettangolo 14"/>
              <p:cNvSpPr/>
              <p:nvPr/>
            </p:nvSpPr>
            <p:spPr>
              <a:xfrm>
                <a:off x="1757079" y="1748118"/>
                <a:ext cx="4343400" cy="283283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r>
                  <a:rPr lang="it-IT" sz="1400" b="1" dirty="0" smtClean="0">
                    <a:solidFill>
                      <a:schemeClr val="accent6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OBIETTIVI</a:t>
                </a:r>
                <a:endParaRPr lang="it-IT" sz="1400" b="1" dirty="0">
                  <a:solidFill>
                    <a:schemeClr val="accent6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4" name="Rettangolo 3"/>
              <p:cNvSpPr/>
              <p:nvPr/>
            </p:nvSpPr>
            <p:spPr>
              <a:xfrm>
                <a:off x="2042828" y="2868702"/>
                <a:ext cx="2380130" cy="5916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performance</a:t>
                </a:r>
                <a:endPara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3481664" y="1940851"/>
                <a:ext cx="2380130" cy="5916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contesto</a:t>
                </a:r>
                <a:endPara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2" name="Rettangolo 11"/>
              <p:cNvSpPr/>
              <p:nvPr/>
            </p:nvSpPr>
            <p:spPr>
              <a:xfrm>
                <a:off x="3481664" y="3680007"/>
                <a:ext cx="2380130" cy="5916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smtClean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criteri</a:t>
                </a:r>
                <a:endPara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sp>
          <p:nvSpPr>
            <p:cNvPr id="17" name="Rettangolo 16"/>
            <p:cNvSpPr/>
            <p:nvPr/>
          </p:nvSpPr>
          <p:spPr>
            <a:xfrm>
              <a:off x="8671106" y="4554067"/>
              <a:ext cx="2463059" cy="7351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Valutazione performance</a:t>
              </a:r>
              <a:endPara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49" name="Connettore 4 48"/>
            <p:cNvCxnSpPr>
              <a:stCxn id="14" idx="1"/>
              <a:endCxn id="10" idx="0"/>
            </p:cNvCxnSpPr>
            <p:nvPr/>
          </p:nvCxnSpPr>
          <p:spPr>
            <a:xfrm rot="10800000" flipV="1">
              <a:off x="7317440" y="2858832"/>
              <a:ext cx="1353666" cy="906343"/>
            </a:xfrm>
            <a:prstGeom prst="bentConnector2">
              <a:avLst/>
            </a:prstGeom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Connettore 4 50"/>
          <p:cNvCxnSpPr>
            <a:stCxn id="17" idx="1"/>
            <a:endCxn id="10" idx="2"/>
          </p:cNvCxnSpPr>
          <p:nvPr/>
        </p:nvCxnSpPr>
        <p:spPr>
          <a:xfrm rot="10800000">
            <a:off x="5286373" y="3200399"/>
            <a:ext cx="1015250" cy="564778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10" idx="1"/>
          </p:cNvCxnSpPr>
          <p:nvPr/>
        </p:nvCxnSpPr>
        <p:spPr>
          <a:xfrm flipH="1" flipV="1">
            <a:off x="3879473" y="2888882"/>
            <a:ext cx="514352" cy="1568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66"/>
          <p:cNvSpPr txBox="1"/>
          <p:nvPr/>
        </p:nvSpPr>
        <p:spPr>
          <a:xfrm>
            <a:off x="1357258" y="21429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C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FASE 3: REALIZZAZIONE E CONTROLLO </a:t>
            </a:r>
          </a:p>
          <a:p>
            <a:pPr algn="ctr"/>
            <a:r>
              <a:rPr lang="it-IT" b="1" dirty="0" smtClean="0">
                <a:solidFill>
                  <a:srgbClr val="CC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DELL’ALTERNANZA</a:t>
            </a:r>
            <a:endParaRPr lang="it-IT" b="1" dirty="0">
              <a:solidFill>
                <a:srgbClr val="CC33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Connettore 4 8"/>
          <p:cNvCxnSpPr>
            <a:stCxn id="14" idx="2"/>
            <a:endCxn id="17" idx="0"/>
          </p:cNvCxnSpPr>
          <p:nvPr/>
        </p:nvCxnSpPr>
        <p:spPr>
          <a:xfrm rot="5400000">
            <a:off x="6787276" y="2803302"/>
            <a:ext cx="1032313" cy="156323"/>
          </a:xfrm>
          <a:prstGeom prst="bentConnector3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228599" y="4514219"/>
            <a:ext cx="5493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 studente ha potuto fornire le prestazioni richieste ( = sono stati rispettati gli OBIETTIVI)?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 sono state garantite le condizioni operative previste ( = è confermato o cambiato il CONTESTO)?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prestazioni sono state valutate come concordato ( = sono stati rispettati i CRITERI)?</a:t>
            </a: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904937" y="4786259"/>
            <a:ext cx="295331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 VARIAZIONI sono state apportate al progetto formativo? Come sono state gestite? Quali </a:t>
            </a:r>
            <a:r>
              <a:rPr lang="it-IT" sz="16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effetti </a:t>
            </a: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hanno prodotto?</a:t>
            </a:r>
          </a:p>
        </p:txBody>
      </p:sp>
    </p:spTree>
    <p:extLst>
      <p:ext uri="{BB962C8B-B14F-4D97-AF65-F5344CB8AC3E}">
        <p14:creationId xmlns:p14="http://schemas.microsoft.com/office/powerpoint/2010/main" val="368713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tangolo 2"/>
          <p:cNvSpPr>
            <a:spLocks noChangeArrowheads="1"/>
          </p:cNvSpPr>
          <p:nvPr/>
        </p:nvSpPr>
        <p:spPr bwMode="auto">
          <a:xfrm>
            <a:off x="3348038" y="1125538"/>
            <a:ext cx="2344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A800A8"/>
                </a:solidFill>
                <a:latin typeface="Verdana" pitchFamily="34" charset="0"/>
              </a:rPr>
              <a:t>Legge 107/2015</a:t>
            </a:r>
            <a:endParaRPr lang="it-IT" altLang="it-IT"/>
          </a:p>
        </p:txBody>
      </p:sp>
      <p:sp>
        <p:nvSpPr>
          <p:cNvPr id="6" name="Rettangolo 5"/>
          <p:cNvSpPr/>
          <p:nvPr/>
        </p:nvSpPr>
        <p:spPr>
          <a:xfrm>
            <a:off x="1409700" y="1484313"/>
            <a:ext cx="6324600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35. L’alternanza scuola-lavoro può essere svolta durante la sospensione delle attività didattiche …. nonché con la modalità dell’impresa formativa simulata. Il percorso di alternanza scuola-lavoro si può realizzare anche all’estero 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333375"/>
            <a:ext cx="7127875" cy="574675"/>
          </a:xfrm>
        </p:spPr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A800A8"/>
                </a:solidFill>
                <a:latin typeface="Verdana" pitchFamily="34" charset="0"/>
              </a:rPr>
              <a:t>Il contesto normativo</a:t>
            </a:r>
          </a:p>
        </p:txBody>
      </p:sp>
      <p:sp>
        <p:nvSpPr>
          <p:cNvPr id="6149" name="Rettangolo 9"/>
          <p:cNvSpPr>
            <a:spLocks noChangeArrowheads="1"/>
          </p:cNvSpPr>
          <p:nvPr/>
        </p:nvSpPr>
        <p:spPr bwMode="auto">
          <a:xfrm>
            <a:off x="2578100" y="3132138"/>
            <a:ext cx="3987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b="1">
                <a:solidFill>
                  <a:srgbClr val="A800A8"/>
                </a:solidFill>
                <a:latin typeface="Verdana" pitchFamily="34" charset="0"/>
              </a:rPr>
              <a:t>Linee Guida Alternanza MIUR</a:t>
            </a:r>
            <a:endParaRPr lang="it-IT" altLang="it-IT" sz="1400"/>
          </a:p>
        </p:txBody>
      </p:sp>
      <p:sp>
        <p:nvSpPr>
          <p:cNvPr id="11" name="Rettangolo 10"/>
          <p:cNvSpPr/>
          <p:nvPr/>
        </p:nvSpPr>
        <p:spPr>
          <a:xfrm>
            <a:off x="755650" y="3724275"/>
            <a:ext cx="80645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L’alternanza non è un’esperienza isolata collocata in un particolare momento del </a:t>
            </a:r>
            <a:r>
              <a:rPr lang="it-IT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curriculo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 va programmata in una prospettiva pluriennale.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Può prevedere una </a:t>
            </a:r>
            <a:r>
              <a:rPr lang="it-IT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pluralità di tipologie 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integrazione con il mondo del lavoro (incontro con esperti, visite aziendali, ricerca sul campo, simulazione di impresa, </a:t>
            </a:r>
            <a:r>
              <a:rPr lang="it-IT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</a:t>
            </a: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work, tirocini, progetti di imprenditorialità ecc.) in contesti organizzativi diversi, anche in filiera o all’estero, in un processo graduale articolato in fasi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it-IT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1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50D894-CC8F-4C6B-A27A-E869DA683964}" type="slidenum">
              <a:rPr lang="it-IT" altLang="it-IT" smtClean="0">
                <a:latin typeface="Arial" charset="0"/>
              </a:rPr>
              <a:pPr/>
              <a:t>3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ttangolo 67"/>
          <p:cNvSpPr/>
          <p:nvPr/>
        </p:nvSpPr>
        <p:spPr>
          <a:xfrm>
            <a:off x="5768975" y="1601788"/>
            <a:ext cx="3005138" cy="2832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42925" y="5240338"/>
            <a:ext cx="1784350" cy="6365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competenze</a:t>
            </a:r>
          </a:p>
        </p:txBody>
      </p:sp>
      <p:sp>
        <p:nvSpPr>
          <p:cNvPr id="9" name="Rettangolo 8"/>
          <p:cNvSpPr/>
          <p:nvPr/>
        </p:nvSpPr>
        <p:spPr>
          <a:xfrm>
            <a:off x="3706813" y="5240338"/>
            <a:ext cx="1785937" cy="623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certificazione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351588" y="5227638"/>
            <a:ext cx="1847850" cy="6365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Valutazione apprendimenti</a:t>
            </a:r>
          </a:p>
        </p:txBody>
      </p:sp>
      <p:grpSp>
        <p:nvGrpSpPr>
          <p:cNvPr id="34822" name="Gruppo 15"/>
          <p:cNvGrpSpPr>
            <a:grpSpLocks/>
          </p:cNvGrpSpPr>
          <p:nvPr/>
        </p:nvGrpSpPr>
        <p:grpSpPr bwMode="auto">
          <a:xfrm>
            <a:off x="908050" y="1601788"/>
            <a:ext cx="3022600" cy="2832100"/>
            <a:chOff x="1757079" y="1748118"/>
            <a:chExt cx="4343400" cy="2832835"/>
          </a:xfrm>
        </p:grpSpPr>
        <p:sp>
          <p:nvSpPr>
            <p:cNvPr id="15" name="Rettangolo 14"/>
            <p:cNvSpPr/>
            <p:nvPr/>
          </p:nvSpPr>
          <p:spPr>
            <a:xfrm>
              <a:off x="1757079" y="1748118"/>
              <a:ext cx="4343400" cy="28328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>
                <a:defRPr/>
              </a:pPr>
              <a:r>
                <a:rPr lang="it-IT" b="1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OBIETTIVI</a:t>
              </a:r>
            </a:p>
          </p:txBody>
        </p:sp>
        <p:sp>
          <p:nvSpPr>
            <p:cNvPr id="4" name="Rettangolo 3"/>
            <p:cNvSpPr/>
            <p:nvPr/>
          </p:nvSpPr>
          <p:spPr>
            <a:xfrm>
              <a:off x="2042229" y="2869184"/>
              <a:ext cx="2381570" cy="59070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performance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481664" y="1940255"/>
              <a:ext cx="2379290" cy="5922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contesto</a:t>
              </a: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481664" y="3680606"/>
              <a:ext cx="2379290" cy="59070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criteri</a:t>
              </a:r>
            </a:p>
          </p:txBody>
        </p:sp>
      </p:grpSp>
      <p:sp>
        <p:nvSpPr>
          <p:cNvPr id="17" name="Rettangolo 16"/>
          <p:cNvSpPr/>
          <p:nvPr/>
        </p:nvSpPr>
        <p:spPr>
          <a:xfrm>
            <a:off x="6351588" y="2722563"/>
            <a:ext cx="1847850" cy="590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Valutazione performance</a:t>
            </a:r>
          </a:p>
        </p:txBody>
      </p:sp>
      <p:cxnSp>
        <p:nvCxnSpPr>
          <p:cNvPr id="34" name="Connettore 4 33"/>
          <p:cNvCxnSpPr>
            <a:stCxn id="17" idx="2"/>
            <a:endCxn id="13" idx="0"/>
          </p:cNvCxnSpPr>
          <p:nvPr/>
        </p:nvCxnSpPr>
        <p:spPr>
          <a:xfrm rot="5400000">
            <a:off x="6318250" y="4271963"/>
            <a:ext cx="1914525" cy="9525"/>
          </a:xfrm>
          <a:prstGeom prst="bentConnector3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13" idx="1"/>
            <a:endCxn id="9" idx="3"/>
          </p:cNvCxnSpPr>
          <p:nvPr/>
        </p:nvCxnSpPr>
        <p:spPr>
          <a:xfrm rot="10800000" flipV="1">
            <a:off x="5492750" y="5545138"/>
            <a:ext cx="858838" cy="7937"/>
          </a:xfrm>
          <a:prstGeom prst="bentConnector3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4 46"/>
          <p:cNvCxnSpPr>
            <a:stCxn id="5" idx="3"/>
            <a:endCxn id="9" idx="1"/>
          </p:cNvCxnSpPr>
          <p:nvPr/>
        </p:nvCxnSpPr>
        <p:spPr>
          <a:xfrm flipV="1">
            <a:off x="2327275" y="5553075"/>
            <a:ext cx="1379538" cy="6350"/>
          </a:xfrm>
          <a:prstGeom prst="bentConnector3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7" name="CasellaDiTesto 66"/>
          <p:cNvSpPr txBox="1">
            <a:spLocks noChangeArrowheads="1"/>
          </p:cNvSpPr>
          <p:nvPr/>
        </p:nvSpPr>
        <p:spPr bwMode="auto">
          <a:xfrm>
            <a:off x="1116013" y="260350"/>
            <a:ext cx="78470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LA VALUTAZIONE DELL’APPRENDIMENTO </a:t>
            </a:r>
          </a:p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IN ALTERNANZA</a:t>
            </a:r>
          </a:p>
        </p:txBody>
      </p:sp>
      <p:cxnSp>
        <p:nvCxnSpPr>
          <p:cNvPr id="8" name="Connettore 2 7"/>
          <p:cNvCxnSpPr>
            <a:stCxn id="17" idx="1"/>
            <a:endCxn id="15" idx="3"/>
          </p:cNvCxnSpPr>
          <p:nvPr/>
        </p:nvCxnSpPr>
        <p:spPr>
          <a:xfrm flipH="1" flipV="1">
            <a:off x="3930650" y="3017838"/>
            <a:ext cx="242093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C78ABF-29FB-4007-84FE-C10BEDC9BC16}" type="slidenum">
              <a:rPr lang="it-IT" altLang="it-IT" smtClean="0">
                <a:latin typeface="Arial" charset="0"/>
              </a:rPr>
              <a:pPr/>
              <a:t>30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28" y="287746"/>
            <a:ext cx="7008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C33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SCHEDA INDIVIDUALE PROGETTAZIONE-VALUTAZIONE</a:t>
            </a:r>
            <a:endParaRPr lang="it-IT" b="1" dirty="0">
              <a:solidFill>
                <a:srgbClr val="CC33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2910" y="3929066"/>
            <a:ext cx="82867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 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non verificabile</a:t>
            </a:r>
          </a:p>
          <a:p>
            <a:r>
              <a:rPr lang="it-IT" sz="1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non esegue la prestazione richiesta</a:t>
            </a:r>
          </a:p>
          <a:p>
            <a:r>
              <a:rPr lang="it-IT" sz="1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esegue la prestazione, ma in modo non adeguato (commette un numero di errori superiore al tollerato – commette alcuni gravi errori)</a:t>
            </a:r>
          </a:p>
          <a:p>
            <a:r>
              <a:rPr lang="it-IT" sz="1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esegue la prestazione in modo adeguato (esegue correttamente il compito affidato, </a:t>
            </a:r>
            <a:r>
              <a:rPr lang="it-IT" sz="14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attenendosi alle prescrizioni ricevute; eventuali 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errori restano nei margini di tolleranza; riconosce cause e conseguenze degli errori commessi)</a:t>
            </a:r>
          </a:p>
          <a:p>
            <a:r>
              <a:rPr lang="it-IT" sz="1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sz="14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esegue la prestazione in modo adeguato ed autonomo (esegue la prestazione “scegliendo” come farlo – ad es.: recupera le informazioni che gli servono, gli attrezzi, la documentazione tecnica; controlla ed eventualmente corregge la qualità del proprio lavoro; rileva e segnala un problema che si verifica durante la lavorazione; sottopone al tutor un’ipotesi di soluzione pertinente</a:t>
            </a:r>
            <a:r>
              <a:rPr lang="it-IT" sz="14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…)</a:t>
            </a:r>
            <a:endParaRPr lang="it-IT" sz="14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79350"/>
              </p:ext>
            </p:extLst>
          </p:nvPr>
        </p:nvGraphicFramePr>
        <p:xfrm>
          <a:off x="714348" y="1214423"/>
          <a:ext cx="8001056" cy="2643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657"/>
                <a:gridCol w="1238197"/>
                <a:gridCol w="1121692"/>
                <a:gridCol w="928339"/>
                <a:gridCol w="1093078"/>
                <a:gridCol w="348637"/>
                <a:gridCol w="509864"/>
                <a:gridCol w="509864"/>
                <a:gridCol w="509864"/>
                <a:gridCol w="509864"/>
              </a:tblGrid>
              <a:tr h="6159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competenza</a:t>
                      </a: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Competenze</a:t>
                      </a:r>
                      <a:r>
                        <a:rPr lang="it-IT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Descritte in termini di performance</a:t>
                      </a:r>
                      <a:endParaRPr lang="it-IT" sz="10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Selezione</a:t>
                      </a:r>
                      <a:r>
                        <a:rPr lang="it-IT" sz="1000" baseline="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prestazioni eseguibili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PRESTAZIONI NEL CONTESTO: </a:t>
                      </a:r>
                      <a:r>
                        <a:rPr lang="it-IT" sz="1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Cosa </a:t>
                      </a: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gli faccio fare perché possa eseguire la prestazione?</a:t>
                      </a:r>
                    </a:p>
                  </a:txBody>
                  <a:tcPr marL="51435" marR="51435" marT="0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Livello al quale è eseguita la prestazione</a:t>
                      </a: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22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NV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it-IT" sz="10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927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Nell’azienda ospitante</a:t>
                      </a:r>
                      <a:endParaRPr lang="it-IT" sz="1000" b="1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230956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0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095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095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0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095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√</a:t>
                      </a:r>
                      <a:endParaRPr lang="it-IT" sz="10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095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095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847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asellaDiTesto 1"/>
          <p:cNvSpPr txBox="1">
            <a:spLocks noChangeArrowheads="1"/>
          </p:cNvSpPr>
          <p:nvPr/>
        </p:nvSpPr>
        <p:spPr bwMode="auto">
          <a:xfrm>
            <a:off x="954088" y="287338"/>
            <a:ext cx="7483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it-IT" altLang="it-IT" sz="2400" b="1" dirty="0" smtClean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VALUTAZIONE E CERTIFICAZIONE</a:t>
            </a:r>
          </a:p>
        </p:txBody>
      </p:sp>
      <p:sp>
        <p:nvSpPr>
          <p:cNvPr id="35843" name="CasellaDiTesto 4"/>
          <p:cNvSpPr txBox="1">
            <a:spLocks noChangeArrowheads="1"/>
          </p:cNvSpPr>
          <p:nvPr/>
        </p:nvSpPr>
        <p:spPr bwMode="auto">
          <a:xfrm>
            <a:off x="954088" y="4181475"/>
            <a:ext cx="29543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– AGGANCIARE 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le prestazioni alle competenze del Riordino (da certificare)</a:t>
            </a:r>
          </a:p>
        </p:txBody>
      </p:sp>
      <p:sp>
        <p:nvSpPr>
          <p:cNvPr id="35844" name="CasellaDiTesto 5"/>
          <p:cNvSpPr txBox="1">
            <a:spLocks noChangeArrowheads="1"/>
          </p:cNvSpPr>
          <p:nvPr/>
        </p:nvSpPr>
        <p:spPr bwMode="auto">
          <a:xfrm>
            <a:off x="5083175" y="4265613"/>
            <a:ext cx="32369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– 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«combinare» in una </a:t>
            </a:r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SINTESI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 tutte le valutazioni di tutte le prestazioni agganciate alla stessa competenza </a:t>
            </a:r>
          </a:p>
        </p:txBody>
      </p:sp>
      <p:sp>
        <p:nvSpPr>
          <p:cNvPr id="35845" name="CasellaDiTesto 6"/>
          <p:cNvSpPr txBox="1">
            <a:spLocks noChangeArrowheads="1"/>
          </p:cNvSpPr>
          <p:nvPr/>
        </p:nvSpPr>
        <p:spPr bwMode="auto">
          <a:xfrm>
            <a:off x="2014538" y="5597525"/>
            <a:ext cx="34401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–</a:t>
            </a:r>
            <a:r>
              <a:rPr lang="it-IT" altLang="it-IT" sz="1600">
                <a:latin typeface="Verdana" pitchFamily="34" charset="0"/>
                <a:ea typeface="Verdana" pitchFamily="34" charset="0"/>
                <a:cs typeface="Verdana" pitchFamily="34" charset="0"/>
              </a:rPr>
              <a:t> esprimere la sintesi come </a:t>
            </a:r>
            <a:r>
              <a:rPr lang="it-IT" altLang="it-IT" sz="16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CERTIFICAZIONE DEL GRADO DI POSSESSO DELLA COMPETENZA</a:t>
            </a: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61975" y="1052513"/>
          <a:ext cx="8582024" cy="295274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84772"/>
                <a:gridCol w="1388333"/>
                <a:gridCol w="1325997"/>
                <a:gridCol w="1325997"/>
                <a:gridCol w="631385"/>
                <a:gridCol w="631385"/>
                <a:gridCol w="631385"/>
                <a:gridCol w="631385"/>
                <a:gridCol w="631385"/>
              </a:tblGrid>
              <a:tr h="47617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competenza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Competenze</a:t>
                      </a:r>
                      <a:r>
                        <a:rPr lang="it-IT" sz="1200" baseline="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aseline="0" dirty="0" smtClean="0">
                          <a:effectLst/>
                        </a:rPr>
                        <a:t>Descritte in termini di performance</a:t>
                      </a:r>
                      <a:endParaRPr lang="it-IT" sz="12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PRESTAZIONI NEL CONTESTO: Cosa </a:t>
                      </a:r>
                      <a:r>
                        <a:rPr lang="it-IT" sz="1200" dirty="0">
                          <a:effectLst/>
                        </a:rPr>
                        <a:t>gli faccio fare perché possa eseguire la prestazione?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Livello al quale è eseguita la prestazione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473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NV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1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2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4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 anchor="ctr"/>
                </a:tc>
              </a:tr>
              <a:tr h="2566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 scuola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 azienda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227064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  <a:tr h="22706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  <a:tr h="22706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  <a:tr h="22706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  <a:tr h="22706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  <a:tr h="33728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32" marR="51432" marT="0" marB="0"/>
                </a:tc>
              </a:tr>
            </a:tbl>
          </a:graphicData>
        </a:graphic>
      </p:graphicFrame>
      <p:cxnSp>
        <p:nvCxnSpPr>
          <p:cNvPr id="16" name="Connettore 2 15"/>
          <p:cNvCxnSpPr/>
          <p:nvPr/>
        </p:nvCxnSpPr>
        <p:spPr>
          <a:xfrm flipH="1" flipV="1">
            <a:off x="1190625" y="2070100"/>
            <a:ext cx="1293813" cy="1503363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2484438" y="2165350"/>
            <a:ext cx="77787" cy="1335088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 flipV="1">
            <a:off x="2833688" y="2165350"/>
            <a:ext cx="3898900" cy="169545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V="1">
            <a:off x="6732588" y="2566988"/>
            <a:ext cx="366712" cy="129381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3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D0E8E-5224-4957-A725-0FD09DACE712}" type="slidenum">
              <a:rPr lang="it-IT" altLang="it-IT" smtClean="0">
                <a:latin typeface="Arial" charset="0"/>
              </a:rPr>
              <a:pPr/>
              <a:t>32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 bwMode="auto">
          <a:xfrm>
            <a:off x="2714625" y="142875"/>
            <a:ext cx="40401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La programmazione didattica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886075" y="2070100"/>
            <a:ext cx="5934075" cy="42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Tenendo conto che le esperienze formative in tirocinio sono diverse per ciascuno studente:</a:t>
            </a:r>
          </a:p>
          <a:p>
            <a:pPr>
              <a:defRPr/>
            </a:pPr>
            <a:endParaRPr lang="it-IT" sz="16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stabilire le modalità di condivisione degli apprendimenti con tutta la classe (comunicazione dei contenuti qualificanti dei tirocini; attività di formazione peer-to-peer; </a:t>
            </a:r>
            <a:r>
              <a:rPr lang="it-IT" sz="1600" dirty="0" err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</a:t>
            </a: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work guidati dall’azienda…)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organizzare l’eventuale ripresa di “contenuti essenziali” trattati a scuola in assenza di uno o più studenti (attraverso lo studio individuale, la fornitura di sussidi didattici, la gestione di sessioni d’aula o di laboratorio supplementari)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valutare gli apprendimenti acquisiti (e le competenze sviluppate) nel corso delle attività di allineamento (utilizzando gli stessi criteri definiti in sede di programmazione dell’alternanza)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890838" y="1357313"/>
            <a:ext cx="56292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ALLINEARE GLI APPRENDIMENTI</a:t>
            </a:r>
          </a:p>
        </p:txBody>
      </p:sp>
      <p:pic>
        <p:nvPicPr>
          <p:cNvPr id="29701" name="Immagin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16113"/>
            <a:ext cx="206375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360CB06-3C9F-4B75-B63A-A63521A3F82F}" type="slidenum">
              <a:rPr lang="it-IT" altLang="it-IT" smtClean="0">
                <a:latin typeface="Arial" charset="0"/>
              </a:rPr>
              <a:pPr/>
              <a:t>33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9"/>
          <p:cNvSpPr txBox="1">
            <a:spLocks noChangeArrowheads="1"/>
          </p:cNvSpPr>
          <p:nvPr/>
        </p:nvSpPr>
        <p:spPr bwMode="auto">
          <a:xfrm>
            <a:off x="1828800" y="26035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rgbClr val="920092"/>
                </a:solidFill>
                <a:latin typeface="Verdana" pitchFamily="34" charset="0"/>
              </a:rPr>
              <a:t>Modello per la realizzazione della formazione in alternanza</a:t>
            </a:r>
            <a:endParaRPr lang="it-IT" altLang="it-IT" sz="1600" b="1">
              <a:solidFill>
                <a:srgbClr val="920092"/>
              </a:solidFill>
              <a:latin typeface="Verdana" pitchFamily="34" charset="0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 l="5975" t="11459" r="4655" b="15208"/>
          <a:stretch>
            <a:fillRect/>
          </a:stretch>
        </p:blipFill>
        <p:spPr bwMode="auto">
          <a:xfrm>
            <a:off x="755650" y="1268413"/>
            <a:ext cx="44640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163" y="1268413"/>
            <a:ext cx="3024187" cy="4392612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30725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5A7F3C-B81D-4472-AF8B-D238F37BB631}" type="slidenum">
              <a:rPr lang="it-IT" altLang="it-IT" smtClean="0">
                <a:latin typeface="Arial" charset="0"/>
              </a:rPr>
              <a:pPr/>
              <a:t>34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9"/>
          <p:cNvSpPr txBox="1">
            <a:spLocks noChangeArrowheads="1"/>
          </p:cNvSpPr>
          <p:nvPr/>
        </p:nvSpPr>
        <p:spPr bwMode="auto">
          <a:xfrm>
            <a:off x="1828800" y="260350"/>
            <a:ext cx="6096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z="2400" b="1">
                <a:solidFill>
                  <a:srgbClr val="920092"/>
                </a:solidFill>
                <a:latin typeface="Verdana" pitchFamily="34" charset="0"/>
              </a:rPr>
              <a:t>Gli strumenti per le scuole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altLang="it-IT" sz="1600" b="1">
                <a:solidFill>
                  <a:srgbClr val="920092"/>
                </a:solidFill>
                <a:latin typeface="Verdana" pitchFamily="34" charset="0"/>
              </a:rPr>
              <a:t>Il database per la progettazione dell’alternanza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 l="5975" t="11459" r="4655" b="15208"/>
          <a:stretch>
            <a:fillRect/>
          </a:stretch>
        </p:blipFill>
        <p:spPr bwMode="auto">
          <a:xfrm>
            <a:off x="755650" y="1268413"/>
            <a:ext cx="79200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8A9D59B-9F41-4F7B-ACA3-CF12E4C311C6}" type="slidenum">
              <a:rPr lang="it-IT" altLang="it-IT" smtClean="0">
                <a:latin typeface="Arial" charset="0"/>
              </a:rPr>
              <a:pPr/>
              <a:t>35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2"/>
          <p:cNvSpPr>
            <a:spLocks noChangeArrowheads="1"/>
          </p:cNvSpPr>
          <p:nvPr/>
        </p:nvSpPr>
        <p:spPr bwMode="auto">
          <a:xfrm>
            <a:off x="3348038" y="1298575"/>
            <a:ext cx="2344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A800A8"/>
                </a:solidFill>
                <a:latin typeface="Verdana" pitchFamily="34" charset="0"/>
              </a:rPr>
              <a:t>Legge 107/2015</a:t>
            </a:r>
            <a:endParaRPr lang="it-IT" altLang="it-IT"/>
          </a:p>
        </p:txBody>
      </p:sp>
      <p:sp>
        <p:nvSpPr>
          <p:cNvPr id="6" name="Rettangolo 5"/>
          <p:cNvSpPr/>
          <p:nvPr/>
        </p:nvSpPr>
        <p:spPr>
          <a:xfrm>
            <a:off x="1187450" y="1989138"/>
            <a:ext cx="69135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41 è prevista la costituzione, presso le Camere di commercio, industria artigianato e agricoltura (CCIAA), di un apposito registro nazionale per l’alternanza 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333375"/>
            <a:ext cx="7127875" cy="574675"/>
          </a:xfrm>
        </p:spPr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A800A8"/>
                </a:solidFill>
                <a:latin typeface="Verdana" pitchFamily="34" charset="0"/>
              </a:rPr>
              <a:t>Il contesto normativo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55650" y="4108450"/>
            <a:ext cx="80645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attesa che il registro nazionale per l’alternanza scuola lavoro assuma la piena operatività,</a:t>
            </a:r>
            <a:r>
              <a:rPr lang="it-IT" b="1" i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 scuole potranno avvalersi delle collaborazioni già esistenti o attivarne di nuove in sintonia con l’offerta disponibile sul territorio 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4356100" y="3068638"/>
            <a:ext cx="287338" cy="57626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1271" name="Segnaposto numero diapositiv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388DEA0-6EA8-44F5-9BEA-4AD9475403EB}" type="slidenum">
              <a:rPr lang="it-IT" altLang="it-IT" smtClean="0">
                <a:latin typeface="Arial" charset="0"/>
              </a:rPr>
              <a:pPr/>
              <a:t>4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tangolo 2"/>
          <p:cNvSpPr>
            <a:spLocks noChangeArrowheads="1"/>
          </p:cNvSpPr>
          <p:nvPr/>
        </p:nvSpPr>
        <p:spPr bwMode="auto">
          <a:xfrm>
            <a:off x="3348038" y="1125538"/>
            <a:ext cx="2344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b="1">
                <a:solidFill>
                  <a:srgbClr val="A800A8"/>
                </a:solidFill>
                <a:latin typeface="Verdana" pitchFamily="34" charset="0"/>
              </a:rPr>
              <a:t>Legge 107/2015</a:t>
            </a:r>
            <a:endParaRPr lang="it-IT" altLang="it-IT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333375"/>
            <a:ext cx="7127875" cy="574675"/>
          </a:xfrm>
        </p:spPr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A800A8"/>
                </a:solidFill>
                <a:latin typeface="Verdana" pitchFamily="34" charset="0"/>
              </a:rPr>
              <a:t>Il contesto normativo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08063" y="1598613"/>
            <a:ext cx="7596187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38. Le scuole secondarie di secondo grado svolgono attività di formazione in materia di tutela della salute e della sicurezza nei luoghi di lavoro, nei limiti delle risorse umane, finanziarie e strumentali disponibili, mediante l’organizzazione di corsi rivolti agli studenti inseriti nei percorsi di alternanza scuola-lavoro ed effettuati secondo quanto disposto dal </a:t>
            </a:r>
            <a:r>
              <a:rPr lang="it-IT" sz="16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decreto legislativo 9 aprile 2008, n. 81</a:t>
            </a: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4500563" y="3429000"/>
            <a:ext cx="431800" cy="57467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55650" y="3933825"/>
            <a:ext cx="8208963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 studenti in alternanza sono equiparati al lavoratore e quindi “creditori di sicurezza” a tutti gli effetti. </a:t>
            </a:r>
          </a:p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 studente in alternanza deve aver seguito un percorso di formazione in materia di igiene e sicurezza sul lavoro.</a:t>
            </a:r>
          </a:p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L’Azienda Sanitaria Locale e la Direzione Territoriale del Lavoro, per la parte di competenza hanno funzioni di vigilanza in materia di tutela delle condizioni di lavoro</a:t>
            </a:r>
          </a:p>
        </p:txBody>
      </p:sp>
      <p:sp>
        <p:nvSpPr>
          <p:cNvPr id="12295" name="Segnaposto numero diapositiv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4072AA-797D-40F1-9E4E-5E65ABC1EB14}" type="slidenum">
              <a:rPr lang="it-IT" altLang="it-IT" smtClean="0">
                <a:latin typeface="Arial" charset="0"/>
              </a:rPr>
              <a:pPr/>
              <a:t>5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it-IT" altLang="it-IT" sz="2400" b="1" smtClean="0">
                <a:solidFill>
                  <a:srgbClr val="CC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 alternanza scuola lavoro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786188" y="1285875"/>
            <a:ext cx="47720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0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configura come  </a:t>
            </a:r>
          </a:p>
          <a:p>
            <a:pPr marL="360000" indent="-342900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Attività formativa </a:t>
            </a: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 comporta  l’acquisizione di </a:t>
            </a: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competenze</a:t>
            </a: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conoscenze e abilità </a:t>
            </a: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valutabili </a:t>
            </a: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ambito disciplinare </a:t>
            </a:r>
          </a:p>
          <a:p>
            <a:pPr marL="360000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connota come </a:t>
            </a:r>
          </a:p>
          <a:p>
            <a:pPr marL="360000" indent="-342900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Metodologia didattica, </a:t>
            </a: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 cui la scuola ha la</a:t>
            </a:r>
            <a:r>
              <a:rPr lang="it-IT" sz="2000" b="1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responsabilità, che fa conseguire, attraverso il lavoro, le medesime competenze acquisibili con la formazione d’aula</a:t>
            </a:r>
          </a:p>
          <a:p>
            <a:pPr marL="360000" indent="-34290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it-IT" sz="2000" b="1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0000" indent="-34290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it-IT" sz="2000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0000" indent="-34290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it-IT" sz="2000" kern="0" dirty="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60000" indent="-34290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it-IT" sz="2000" kern="0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6" name="Picture 7" descr="http://migrapoint.myblog.it/media/02/00/16782122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2000250"/>
            <a:ext cx="27146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819CCD-1CBF-468A-906C-92608165A999}" type="slidenum">
              <a:rPr lang="it-IT" altLang="it-IT" smtClean="0">
                <a:latin typeface="Arial" charset="0"/>
              </a:rPr>
              <a:pPr/>
              <a:t>6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13AD34-B843-408F-8EEC-D60C105CFA18}" type="slidenum">
              <a:rPr lang="it-IT" altLang="it-IT" smtClean="0">
                <a:latin typeface="Arial" charset="0"/>
              </a:rPr>
              <a:pPr/>
              <a:t>7</a:t>
            </a:fld>
            <a:endParaRPr lang="it-IT" altLang="it-IT" smtClean="0">
              <a:latin typeface="Arial" charset="0"/>
            </a:endParaRPr>
          </a:p>
        </p:txBody>
      </p:sp>
      <p:sp>
        <p:nvSpPr>
          <p:cNvPr id="5124" name="CasellaDiTesto 1"/>
          <p:cNvSpPr txBox="1">
            <a:spLocks noChangeArrowheads="1"/>
          </p:cNvSpPr>
          <p:nvPr/>
        </p:nvSpPr>
        <p:spPr bwMode="auto">
          <a:xfrm>
            <a:off x="1000125" y="357188"/>
            <a:ext cx="7489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La collaborazione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286125" y="1285875"/>
            <a:ext cx="5635625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collaborazione tra scuola e azienda è soprattutto importante: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65113" indent="-2651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la definizione, descrizione e articolazione della domanda di </a:t>
            </a:r>
            <a:r>
              <a:rPr lang="it-IT" b="1" i="1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competenze</a:t>
            </a: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cui la scuola può fornire risposta;</a:t>
            </a:r>
          </a:p>
          <a:p>
            <a:pPr marL="265113" indent="-2651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la messa a punto dei percorsi di apprendimento in </a:t>
            </a:r>
            <a:r>
              <a:rPr lang="it-IT" b="1" i="1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alternanza</a:t>
            </a: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di tirocinio, di ricerca e laboratorio...</a:t>
            </a:r>
          </a:p>
          <a:p>
            <a:pPr marL="265113" indent="-2651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la progettazione di modalità di </a:t>
            </a:r>
            <a:r>
              <a:rPr lang="it-IT" b="1" i="1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accertamento</a:t>
            </a: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delle competenze (in particolare per gli aspetti di simulazione del contesto di applicazione e di integrazione multidisciplinare)</a:t>
            </a:r>
          </a:p>
        </p:txBody>
      </p:sp>
      <p:pic>
        <p:nvPicPr>
          <p:cNvPr id="14341" name="Picture 7" descr="http://files.spazioweb.it/aruba40056/image/collaborazi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785938"/>
            <a:ext cx="2357438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706DAD-B34A-4B57-9E8D-F8C4E7231F46}" type="slidenum">
              <a:rPr lang="it-IT" altLang="it-IT" smtClean="0">
                <a:latin typeface="Arial" charset="0"/>
              </a:rPr>
              <a:pPr/>
              <a:t>8</a:t>
            </a:fld>
            <a:endParaRPr lang="it-IT" altLang="it-IT" smtClean="0">
              <a:latin typeface="Arial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14375" y="142875"/>
            <a:ext cx="8218488" cy="7064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La domanda di competenze: </a:t>
            </a:r>
          </a:p>
          <a:p>
            <a:pPr algn="ctr"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tecniche e comuni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66775" y="1125538"/>
            <a:ext cx="8281988" cy="19431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b="1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DELLE AZIENDE  </a:t>
            </a:r>
            <a:r>
              <a:rPr lang="it-IT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it-IT" b="1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COMPETENZE TECNICHE </a:t>
            </a:r>
            <a:r>
              <a:rPr lang="it-IT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(necessarie per eseguire il lavoro assegnato)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it-IT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it-IT" b="1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COMPETENZE COMUNI </a:t>
            </a:r>
            <a:r>
              <a:rPr lang="it-IT" kern="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(che evidenziano il possesso di potenzialità idonee a un successivo sviluppo di carriera; particolari attitudini e atteggiamenti che favoriscono il positivo inserimento in azienda)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it-IT" kern="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it-IT" kern="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>
              <a:spcBef>
                <a:spcPct val="20000"/>
              </a:spcBef>
              <a:defRPr/>
            </a:pPr>
            <a:endParaRPr lang="it-IT" kern="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 indent="-801688">
              <a:spcBef>
                <a:spcPct val="20000"/>
              </a:spcBef>
              <a:buFontTx/>
              <a:buChar char="•"/>
              <a:defRPr/>
            </a:pPr>
            <a:endParaRPr lang="it-IT" kern="0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4756150" y="3000375"/>
            <a:ext cx="387350" cy="501650"/>
          </a:xfrm>
          <a:prstGeom prst="downArrow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28688" y="3643313"/>
            <a:ext cx="8064500" cy="11525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 domanda aziendale  presuppone sempre la padronanza dell'intero processo produttivo, del contesto in cui si lavora e di conoscenze metodologiche di base </a:t>
            </a:r>
          </a:p>
          <a:p>
            <a:pPr marL="801688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it-IT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>
              <a:spcBef>
                <a:spcPct val="20000"/>
              </a:spcBef>
              <a:defRPr/>
            </a:pPr>
            <a:endParaRPr lang="it-IT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 indent="-801688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t-IT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866775" y="4857750"/>
            <a:ext cx="8066088" cy="1152525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it-IT" sz="1600" i="1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Rilevanti le competenze relative a: autonomia nella ricerca di informazioni, adattabilità di fronte ai cambiamenti, assunzione di responsabilità nel conseguimento degli obiettivi aziendali e di fronte ai problemi, adozione di comportamenti collaborativi e improntati al rispetto delle regole aziendali</a:t>
            </a:r>
          </a:p>
          <a:p>
            <a:pPr marL="801688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it-IT" sz="1600" i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>
              <a:spcBef>
                <a:spcPct val="20000"/>
              </a:spcBef>
              <a:defRPr/>
            </a:pPr>
            <a:endParaRPr lang="it-IT" sz="1600" i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1688" indent="-801688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t-IT" sz="1600" i="1" dirty="0">
              <a:solidFill>
                <a:schemeClr val="accent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714625" y="285750"/>
            <a:ext cx="57864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rgbClr val="A800A8"/>
                </a:solidFill>
                <a:latin typeface="Verdana" pitchFamily="34" charset="0"/>
                <a:ea typeface="+mj-ea"/>
                <a:cs typeface="+mj-cs"/>
              </a:rPr>
              <a:t>Le coordinate essenziali </a:t>
            </a:r>
          </a:p>
        </p:txBody>
      </p:sp>
      <p:sp>
        <p:nvSpPr>
          <p:cNvPr id="19459" name="CasellaDiTesto 7"/>
          <p:cNvSpPr txBox="1">
            <a:spLocks noChangeArrowheads="1"/>
          </p:cNvSpPr>
          <p:nvPr/>
        </p:nvSpPr>
        <p:spPr bwMode="auto">
          <a:xfrm>
            <a:off x="4572000" y="1285875"/>
            <a:ext cx="4357688" cy="101600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Alternanza = percorso formativo, parte di una strategia formativa più articolata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14875" y="3071813"/>
            <a:ext cx="3929063" cy="2586037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L’alternanza:</a:t>
            </a:r>
          </a:p>
          <a:p>
            <a:pPr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usa il tirocinio, ma non è solo tirocinio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permette di fare un’esperienza di inserimento lavorativo, ma in presenza di un progetto formativo individuale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11188" y="1196975"/>
            <a:ext cx="3903662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scuola ha il compito di favorire lo sviluppo delle competenze degli studenti: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competenza non può essere «trasferita» come una conoscenza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impara solo facendo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L’alternanza è una strategia formativa particolarmente efficace perché mette gli studenti in condizione di fare avendo un risultato da produrre, in un sistema rigoroso di regole organizzative (tempi, procedure, ruoli…)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solidFill>
                  <a:schemeClr val="accent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valutazione delle performance è il solo modo (sul lavoro e anche a scuola) per accertare l’effettivo possesso di una competenza e poterla certificare</a:t>
            </a:r>
          </a:p>
        </p:txBody>
      </p:sp>
      <p:sp>
        <p:nvSpPr>
          <p:cNvPr id="19462" name="Segnaposto numero diapositiva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19A47C-FD09-4953-BB3C-D31C723DE442}" type="slidenum">
              <a:rPr lang="it-IT" altLang="it-IT" smtClean="0">
                <a:latin typeface="Arial" charset="0"/>
              </a:rPr>
              <a:pPr/>
              <a:t>9</a:t>
            </a:fld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2498</Words>
  <Application>Microsoft Office PowerPoint</Application>
  <PresentationFormat>Presentazione su schermo (4:3)</PresentationFormat>
  <Paragraphs>559</Paragraphs>
  <Slides>35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42" baseType="lpstr">
      <vt:lpstr>Arial</vt:lpstr>
      <vt:lpstr>Comic Sans MS</vt:lpstr>
      <vt:lpstr>Symbol</vt:lpstr>
      <vt:lpstr>Times</vt:lpstr>
      <vt:lpstr>Verdana</vt:lpstr>
      <vt:lpstr>Wingdings</vt:lpstr>
      <vt:lpstr>Struttura predefinita</vt:lpstr>
      <vt:lpstr>Alternanza scuola lavoro  anno scolastico 2015/16</vt:lpstr>
      <vt:lpstr>Il contesto normativo</vt:lpstr>
      <vt:lpstr>Il contesto normativo</vt:lpstr>
      <vt:lpstr>Il contesto normativo</vt:lpstr>
      <vt:lpstr>Il contesto normativo</vt:lpstr>
      <vt:lpstr>L’ alternanza scuola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M.I.U.R.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M.I.U.R.</dc:creator>
  <cp:lastModifiedBy>Monfrini Paola</cp:lastModifiedBy>
  <cp:revision>274</cp:revision>
  <cp:lastPrinted>2015-09-23T06:59:42Z</cp:lastPrinted>
  <dcterms:created xsi:type="dcterms:W3CDTF">2008-02-28T07:23:59Z</dcterms:created>
  <dcterms:modified xsi:type="dcterms:W3CDTF">2015-12-14T08:26:16Z</dcterms:modified>
</cp:coreProperties>
</file>