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40"/>
  </p:notesMasterIdLst>
  <p:handoutMasterIdLst>
    <p:handoutMasterId r:id="rId4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10080625" cy="7559675"/>
  <p:notesSz cx="7559675" cy="10691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1266" y="-114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it-IT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3" name="Segnaposto data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it-IT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4" name="Segnaposto piè di pagina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it-IT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5" name="Segnaposto numero diapositiva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A8577D2C-CC61-4AD5-B12C-D14816F9758F}" type="slidenum">
              <a:rPr/>
              <a:pPr marL="0" marR="0" lvl="0" indent="0" algn="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400"/>
              </a:pPr>
              <a:t>‹N›</a:t>
            </a:fld>
            <a:endParaRPr lang="it-IT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Ari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9824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4" name="Segnaposto intestazione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it-IT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5" name="Segnaposto data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it-IT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6" name="Segnaposto piè di pagina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it-IT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7" name="Segnaposto numero diapositiva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it-IT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A44804FD-40E8-42B1-8986-102E8398B035}" type="slidenum">
              <a:rPr/>
              <a:pPr lvl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000280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it-IT" sz="2000" b="0" i="0" u="none" strike="noStrike" kern="1200">
        <a:ln>
          <a:noFill/>
        </a:ln>
        <a:latin typeface="Arial" pitchFamily="18"/>
        <a:ea typeface="Microsoft YaHei" pitchFamily="2"/>
        <a:cs typeface="Ari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88036" y="1511935"/>
            <a:ext cx="8655897" cy="2015913"/>
          </a:xfrm>
          <a:ln>
            <a:noFill/>
          </a:ln>
        </p:spPr>
        <p:txBody>
          <a:bodyPr vert="horz" tIns="0" rIns="20159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62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88036" y="3558863"/>
            <a:ext cx="8659257" cy="1931917"/>
          </a:xfrm>
        </p:spPr>
        <p:txBody>
          <a:bodyPr lIns="0" rIns="20159"/>
          <a:lstStyle>
            <a:lvl1pPr marL="0" marR="50397" indent="0" algn="r">
              <a:buNone/>
              <a:defRPr>
                <a:solidFill>
                  <a:schemeClr val="tx1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EBADAF4-2016-4422-BE14-AC8501FE4300}" type="slidenum">
              <a:rPr lang="it-IT" smtClean="0"/>
              <a:pPr lvl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CC4C4FC-A92E-47B5-BE43-149CF58A2D6D}" type="slidenum">
              <a:rPr lang="it-IT" smtClean="0"/>
              <a:pPr lvl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08453" y="1007958"/>
            <a:ext cx="2268141" cy="5745004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4031" y="1007958"/>
            <a:ext cx="6636411" cy="5745004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2ACF979-2C24-4A7B-9802-FF46C2DD815D}" type="slidenum">
              <a:rPr lang="it-IT" smtClean="0"/>
              <a:pPr lvl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1088E7E-0BEF-4475-ADAD-AB2A108E8CE0}" type="slidenum">
              <a:rPr lang="it-IT" smtClean="0"/>
              <a:pPr lvl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4676" y="1451458"/>
            <a:ext cx="8568531" cy="1501855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62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84676" y="2981391"/>
            <a:ext cx="8568531" cy="1664178"/>
          </a:xfrm>
        </p:spPr>
        <p:txBody>
          <a:bodyPr lIns="50397" rIns="50397" anchor="t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0521AEA-D964-4491-99B8-DC3D8D21B0D4}" type="slidenum">
              <a:rPr lang="it-IT" smtClean="0"/>
              <a:pPr lvl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031" y="776127"/>
            <a:ext cx="9072563" cy="1259946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04031" y="2116538"/>
            <a:ext cx="4452276" cy="4888590"/>
          </a:xfrm>
        </p:spPr>
        <p:txBody>
          <a:bodyPr/>
          <a:lstStyle>
            <a:lvl1pPr>
              <a:defRPr sz="29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24318" y="2116538"/>
            <a:ext cx="4452276" cy="4888590"/>
          </a:xfrm>
        </p:spPr>
        <p:txBody>
          <a:bodyPr/>
          <a:lstStyle>
            <a:lvl1pPr>
              <a:defRPr sz="29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976C8BB-F6B5-48F0-9672-C22E492CAA1C}" type="slidenum">
              <a:rPr lang="it-IT" smtClean="0"/>
              <a:pPr lvl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031" y="776127"/>
            <a:ext cx="9072563" cy="1259946"/>
          </a:xfrm>
        </p:spPr>
        <p:txBody>
          <a:bodyPr tIns="50397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04031" y="2045068"/>
            <a:ext cx="4454027" cy="726813"/>
          </a:xfrm>
        </p:spPr>
        <p:txBody>
          <a:bodyPr lIns="50397" tIns="0" rIns="50397" bIns="0" anchor="ctr">
            <a:noAutofit/>
          </a:bodyPr>
          <a:lstStyle>
            <a:lvl1pPr marL="0" indent="0">
              <a:buNone/>
              <a:defRPr sz="26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5120818" y="2050038"/>
            <a:ext cx="4455776" cy="721843"/>
          </a:xfrm>
        </p:spPr>
        <p:txBody>
          <a:bodyPr lIns="50397" tIns="0" rIns="50397" bIns="0" anchor="ctr"/>
          <a:lstStyle>
            <a:lvl1pPr marL="0" indent="0">
              <a:buNone/>
              <a:defRPr sz="26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504031" y="2771881"/>
            <a:ext cx="4454027" cy="4239194"/>
          </a:xfrm>
        </p:spPr>
        <p:txBody>
          <a:bodyPr tIns="0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120818" y="2771881"/>
            <a:ext cx="4455776" cy="4239194"/>
          </a:xfrm>
        </p:spPr>
        <p:txBody>
          <a:bodyPr tIns="0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3D5099B-CAD9-448F-A23C-D824F0CE8FB6}" type="slidenum">
              <a:rPr lang="it-IT" smtClean="0"/>
              <a:pPr lvl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031" y="776127"/>
            <a:ext cx="9156568" cy="1259946"/>
          </a:xfrm>
        </p:spPr>
        <p:txBody>
          <a:bodyPr vert="horz" tIns="50397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5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2D426C1-80A9-417C-88B4-DF3AFD63C783}" type="slidenum">
              <a:rPr lang="it-IT" smtClean="0"/>
              <a:pPr lvl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B0BBB39-C33F-4CB5-9675-43C8137716D2}" type="slidenum">
              <a:rPr lang="it-IT" smtClean="0"/>
              <a:pPr lvl="0"/>
              <a:t>‹N›</a:t>
            </a:fld>
            <a:endParaRPr lang="it-IT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56047" y="566978"/>
            <a:ext cx="3024188" cy="1280945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9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756047" y="1847921"/>
            <a:ext cx="3024188" cy="5039783"/>
          </a:xfrm>
        </p:spPr>
        <p:txBody>
          <a:bodyPr lIns="20159" rIns="20159"/>
          <a:lstStyle>
            <a:lvl1pPr marL="0" indent="0" algn="l">
              <a:buNone/>
              <a:defRPr sz="1500"/>
            </a:lvl1pPr>
            <a:lvl2pPr indent="0" algn="l">
              <a:buNone/>
              <a:defRPr sz="1300"/>
            </a:lvl2pPr>
            <a:lvl3pPr indent="0" algn="l">
              <a:buNone/>
              <a:defRPr sz="1100"/>
            </a:lvl3pPr>
            <a:lvl4pPr indent="0" algn="l">
              <a:buNone/>
              <a:defRPr sz="1000"/>
            </a:lvl4pPr>
            <a:lvl5pPr indent="0" algn="l">
              <a:buNone/>
              <a:defRPr sz="10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941245" y="1847921"/>
            <a:ext cx="5635349" cy="5039783"/>
          </a:xfrm>
        </p:spPr>
        <p:txBody>
          <a:bodyPr tIns="0"/>
          <a:lstStyle>
            <a:lvl1pPr>
              <a:defRPr sz="3100"/>
            </a:lvl1pPr>
            <a:lvl2pPr>
              <a:defRPr sz="2900"/>
            </a:lvl2pPr>
            <a:lvl3pPr>
              <a:defRPr sz="2600"/>
            </a:lvl3pPr>
            <a:lvl4pPr>
              <a:defRPr sz="22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0144064-2932-499F-8C53-6DC933A308BF}" type="slidenum">
              <a:rPr lang="it-IT" smtClean="0"/>
              <a:pPr lvl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490023" y="1221450"/>
            <a:ext cx="5796359" cy="4535805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824002" y="5908153"/>
            <a:ext cx="171371" cy="171353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2042" y="1297420"/>
            <a:ext cx="2439511" cy="1744547"/>
          </a:xfrm>
        </p:spPr>
        <p:txBody>
          <a:bodyPr vert="horz" lIns="50397" tIns="50397" rIns="50397" bIns="50397" anchor="b"/>
          <a:lstStyle>
            <a:lvl1pPr algn="l">
              <a:buNone/>
              <a:defRPr sz="22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2042" y="3118211"/>
            <a:ext cx="2436151" cy="2402297"/>
          </a:xfrm>
        </p:spPr>
        <p:txBody>
          <a:bodyPr lIns="70556" rIns="50397" bIns="50397" anchor="t"/>
          <a:lstStyle>
            <a:lvl1pPr marL="0" indent="0" algn="l">
              <a:spcBef>
                <a:spcPts val="276"/>
              </a:spcBef>
              <a:buFontTx/>
              <a:buNone/>
              <a:defRPr sz="14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904552" y="7006699"/>
            <a:ext cx="672042" cy="402483"/>
          </a:xfrm>
        </p:spPr>
        <p:txBody>
          <a:bodyPr/>
          <a:lstStyle/>
          <a:p>
            <a:pPr lvl="0"/>
            <a:fld id="{14B5158D-1B4B-40B3-A697-C3BCD89F8BE8}" type="slidenum">
              <a:rPr lang="it-IT" smtClean="0"/>
              <a:pPr lvl="0"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842845" y="1322245"/>
            <a:ext cx="5090716" cy="4334214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5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10501" y="6411724"/>
            <a:ext cx="10101626" cy="114795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830299" y="6856206"/>
            <a:ext cx="5250326" cy="70347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10501" y="-7875"/>
            <a:ext cx="10101626" cy="114795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830299" y="-7875"/>
            <a:ext cx="5250326" cy="70347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504031" y="776127"/>
            <a:ext cx="9072563" cy="1259946"/>
          </a:xfrm>
          <a:prstGeom prst="rect">
            <a:avLst/>
          </a:prstGeom>
        </p:spPr>
        <p:txBody>
          <a:bodyPr vert="horz" lIns="0" tIns="50397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504031" y="2133508"/>
            <a:ext cx="9072563" cy="4838192"/>
          </a:xfrm>
          <a:prstGeom prst="rect">
            <a:avLst/>
          </a:prstGeom>
        </p:spPr>
        <p:txBody>
          <a:bodyPr vert="horz" lIns="100794" tIns="50397" rIns="100794" bIns="50397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504031" y="7006699"/>
            <a:ext cx="2352146" cy="40248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3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lvl="0"/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940182" y="7006699"/>
            <a:ext cx="3696229" cy="40248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3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lvl="0"/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736542" y="7006699"/>
            <a:ext cx="840052" cy="40248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3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lvl="0"/>
            <a:fld id="{12ACF979-2C24-4A7B-9802-FF46C2DD815D}" type="slidenum">
              <a:rPr lang="it-IT" smtClean="0"/>
              <a:pPr lvl="0"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20965" y="223117"/>
            <a:ext cx="10120917" cy="715649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5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02383" indent="-302383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05560" indent="-272145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indent="-272145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10326" indent="-231827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612709" indent="-231827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1915092" indent="-231827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116681" indent="-201589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419063" indent="-201589" algn="l" rtl="0" eaLnBrk="1" latinLnBrk="0" hangingPunct="1">
        <a:spcBef>
          <a:spcPct val="20000"/>
        </a:spcBef>
        <a:buClr>
          <a:schemeClr val="tx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721446" indent="-201589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 noGrp="1"/>
          </p:cNvSpPr>
          <p:nvPr>
            <p:ph type="subTitle" idx="4294967295"/>
          </p:nvPr>
        </p:nvSpPr>
        <p:spPr>
          <a:xfrm>
            <a:off x="0" y="1768475"/>
            <a:ext cx="9072563" cy="4989513"/>
          </a:xfrm>
        </p:spPr>
        <p:txBody>
          <a:bodyPr anchor="ctr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l">
              <a:buNone/>
            </a:pPr>
            <a:endParaRPr lang="it-IT" sz="2800" i="1" dirty="0">
              <a:solidFill>
                <a:srgbClr val="0000CC"/>
              </a:solidFill>
            </a:endParaRPr>
          </a:p>
          <a:p>
            <a:pPr marL="0" lvl="0" indent="0" algn="l">
              <a:buNone/>
            </a:pPr>
            <a:endParaRPr lang="it-IT" sz="2800" i="1" dirty="0">
              <a:solidFill>
                <a:srgbClr val="0000CC"/>
              </a:solidFill>
            </a:endParaRPr>
          </a:p>
          <a:p>
            <a:pPr marL="0" lvl="0" indent="0" algn="l">
              <a:lnSpc>
                <a:spcPct val="150000"/>
              </a:lnSpc>
              <a:buNone/>
            </a:pPr>
            <a:r>
              <a:rPr lang="it-IT" i="1" dirty="0">
                <a:solidFill>
                  <a:srgbClr val="0000CC"/>
                </a:solidFill>
              </a:rPr>
              <a:t>I</a:t>
            </a:r>
            <a:r>
              <a:rPr lang="it-IT" sz="3600" i="1" dirty="0">
                <a:solidFill>
                  <a:srgbClr val="0000CC"/>
                </a:solidFill>
              </a:rPr>
              <a:t> </a:t>
            </a:r>
            <a:r>
              <a:rPr lang="it-IT" i="1" dirty="0">
                <a:solidFill>
                  <a:srgbClr val="0000CC"/>
                </a:solidFill>
              </a:rPr>
              <a:t>mestieri più difficili in assoluto sono in ordine il genitore, l'insegnante, lo psicologo.</a:t>
            </a:r>
          </a:p>
          <a:p>
            <a:pPr marL="0" lvl="0" indent="0" algn="l">
              <a:lnSpc>
                <a:spcPct val="150000"/>
              </a:lnSpc>
              <a:buNone/>
            </a:pPr>
            <a:r>
              <a:rPr lang="it-IT" i="1" dirty="0">
                <a:solidFill>
                  <a:srgbClr val="0000CC"/>
                </a:solidFill>
              </a:rPr>
              <a:t> (Sigmund Freud)</a:t>
            </a:r>
          </a:p>
          <a:p>
            <a:pPr marL="0" lvl="0" indent="0" algn="l">
              <a:lnSpc>
                <a:spcPct val="150000"/>
              </a:lnSpc>
              <a:buNone/>
            </a:pPr>
            <a:endParaRPr lang="it-IT" sz="2800" i="1" dirty="0">
              <a:solidFill>
                <a:srgbClr val="0000CC"/>
              </a:solidFill>
            </a:endParaRPr>
          </a:p>
          <a:p>
            <a:pPr marL="0" lvl="0" indent="0" algn="l">
              <a:lnSpc>
                <a:spcPct val="150000"/>
              </a:lnSpc>
              <a:buNone/>
            </a:pPr>
            <a:endParaRPr lang="it-IT" sz="2800" u="sng" dirty="0">
              <a:solidFill>
                <a:srgbClr val="000000"/>
              </a:solidFill>
            </a:endParaRPr>
          </a:p>
        </p:txBody>
      </p:sp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0" y="993755"/>
            <a:ext cx="10080625" cy="897275"/>
          </a:xfrm>
        </p:spPr>
        <p:txBody>
          <a:bodyPr wrap="square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539717" y="350813"/>
            <a:ext cx="9540907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it-IT" sz="5400" b="1" cap="none" spc="0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it-IT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BUONE PRATICHE </a:t>
            </a:r>
            <a:r>
              <a:rPr lang="it-IT" sz="5400" b="1" cap="none" spc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NELLE DIDATTICHE DISCIPLINARI</a:t>
            </a:r>
            <a:endParaRPr lang="it-IT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dissolve/>
    <p:sndAc>
      <p:stSnd>
        <p:snd r:embed="rId3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it-IT">
                <a:solidFill>
                  <a:srgbClr val="000000"/>
                </a:solidFill>
              </a:rPr>
              <a:t>Clima della classe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4989513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it-IT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it-IT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 algn="just">
              <a:lnSpc>
                <a:spcPct val="150000"/>
              </a:lnSpc>
              <a:buNone/>
            </a:pPr>
            <a:r>
              <a:rPr lang="it-IT"/>
              <a:t>Le </a:t>
            </a:r>
            <a:r>
              <a:rPr lang="it-IT" b="1">
                <a:solidFill>
                  <a:srgbClr val="FF0000"/>
                </a:solidFill>
              </a:rPr>
              <a:t>emozioni </a:t>
            </a:r>
            <a:r>
              <a:rPr lang="it-IT"/>
              <a:t>che gli insegnanti provano e manifestano a scuola possono </a:t>
            </a:r>
            <a:r>
              <a:rPr lang="it-IT" b="1">
                <a:solidFill>
                  <a:srgbClr val="000000"/>
                </a:solidFill>
              </a:rPr>
              <a:t>favorire</a:t>
            </a:r>
            <a:r>
              <a:rPr lang="it-IT"/>
              <a:t> o </a:t>
            </a:r>
            <a:r>
              <a:rPr lang="it-IT" b="1">
                <a:solidFill>
                  <a:srgbClr val="000000"/>
                </a:solidFill>
              </a:rPr>
              <a:t>inibire</a:t>
            </a:r>
            <a:r>
              <a:rPr lang="it-IT">
                <a:solidFill>
                  <a:srgbClr val="FF0000"/>
                </a:solidFill>
              </a:rPr>
              <a:t> </a:t>
            </a:r>
            <a:r>
              <a:rPr lang="it-IT"/>
              <a:t>il processo di </a:t>
            </a:r>
            <a:r>
              <a:rPr lang="it-IT" b="1">
                <a:solidFill>
                  <a:srgbClr val="000000"/>
                </a:solidFill>
              </a:rPr>
              <a:t>apprendimento</a:t>
            </a:r>
          </a:p>
          <a:p>
            <a:pPr lvl="0" algn="just">
              <a:lnSpc>
                <a:spcPct val="150000"/>
              </a:lnSpc>
              <a:buNone/>
            </a:pPr>
            <a:endParaRPr lang="it-IT" b="1"/>
          </a:p>
          <a:p>
            <a:pPr lvl="0" algn="just">
              <a:lnSpc>
                <a:spcPct val="150000"/>
              </a:lnSpc>
              <a:buNone/>
            </a:pPr>
            <a:r>
              <a:rPr lang="it-IT"/>
              <a:t>Le emozioni degli insegnanti influenzano il </a:t>
            </a:r>
            <a:r>
              <a:rPr lang="it-IT" b="1">
                <a:solidFill>
                  <a:srgbClr val="FF0000"/>
                </a:solidFill>
              </a:rPr>
              <a:t>clima della classe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it-IT">
                <a:solidFill>
                  <a:srgbClr val="000000"/>
                </a:solidFill>
              </a:rPr>
              <a:t>Clima della classe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4989513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it-IT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it-IT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>
              <a:buNone/>
            </a:pPr>
            <a:r>
              <a:rPr lang="it-IT"/>
              <a:t>Gli insegnanti che hanno difficoltà di base nel</a:t>
            </a:r>
          </a:p>
          <a:p>
            <a:pPr lvl="0">
              <a:buNone/>
            </a:pPr>
            <a:endParaRPr lang="it-IT"/>
          </a:p>
          <a:p>
            <a:pPr lvl="0">
              <a:buNone/>
            </a:pPr>
            <a:r>
              <a:rPr lang="it-IT">
                <a:solidFill>
                  <a:srgbClr val="FF0000"/>
                </a:solidFill>
              </a:rPr>
              <a:t>riconoscere</a:t>
            </a:r>
          </a:p>
          <a:p>
            <a:pPr lvl="0">
              <a:buNone/>
            </a:pPr>
            <a:r>
              <a:rPr lang="it-IT">
                <a:solidFill>
                  <a:srgbClr val="FF0000"/>
                </a:solidFill>
              </a:rPr>
              <a:t>regolare</a:t>
            </a:r>
          </a:p>
          <a:p>
            <a:pPr lvl="0">
              <a:buNone/>
            </a:pPr>
            <a:endParaRPr lang="it-IT">
              <a:solidFill>
                <a:srgbClr val="FF0000"/>
              </a:solidFill>
            </a:endParaRPr>
          </a:p>
          <a:p>
            <a:pPr lvl="0">
              <a:buNone/>
            </a:pPr>
            <a:r>
              <a:rPr lang="it-IT">
                <a:solidFill>
                  <a:srgbClr val="000000"/>
                </a:solidFill>
              </a:rPr>
              <a:t>le loro  </a:t>
            </a:r>
            <a:r>
              <a:rPr lang="it-IT" b="1">
                <a:solidFill>
                  <a:srgbClr val="000000"/>
                </a:solidFill>
              </a:rPr>
              <a:t>emozioni</a:t>
            </a:r>
            <a:r>
              <a:rPr lang="it-IT">
                <a:solidFill>
                  <a:srgbClr val="000000"/>
                </a:solidFill>
              </a:rPr>
              <a:t> possono influenzare</a:t>
            </a:r>
          </a:p>
          <a:p>
            <a:pPr lvl="0">
              <a:buNone/>
            </a:pPr>
            <a:r>
              <a:rPr lang="it-IT">
                <a:solidFill>
                  <a:srgbClr val="000000"/>
                </a:solidFill>
              </a:rPr>
              <a:t> negativamente il clima della classe</a:t>
            </a: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it-IT">
                <a:solidFill>
                  <a:srgbClr val="000000"/>
                </a:solidFill>
              </a:rPr>
              <a:t>Clima della classe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4989513"/>
          </a:xfrm>
        </p:spPr>
        <p:txBody>
          <a:bodyPr>
            <a:normAutofit lnSpcReduction="10000"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it-IT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it-IT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>
              <a:buNone/>
            </a:pPr>
            <a:r>
              <a:rPr lang="it-IT"/>
              <a:t>La </a:t>
            </a:r>
            <a:r>
              <a:rPr lang="it-IT" b="1">
                <a:solidFill>
                  <a:srgbClr val="FF0000"/>
                </a:solidFill>
              </a:rPr>
              <a:t>consapevolezza delle proprie emozioni</a:t>
            </a:r>
          </a:p>
          <a:p>
            <a:pPr lvl="0">
              <a:buNone/>
            </a:pPr>
            <a:endParaRPr lang="it-IT" b="1"/>
          </a:p>
          <a:p>
            <a:pPr lvl="0">
              <a:buNone/>
            </a:pPr>
            <a:r>
              <a:rPr lang="it-IT"/>
              <a:t>La </a:t>
            </a:r>
            <a:r>
              <a:rPr lang="it-IT" b="1">
                <a:solidFill>
                  <a:srgbClr val="FF0000"/>
                </a:solidFill>
              </a:rPr>
              <a:t>comprensione delle emozioni altrui</a:t>
            </a:r>
          </a:p>
          <a:p>
            <a:pPr lvl="0">
              <a:buNone/>
            </a:pPr>
            <a:endParaRPr lang="it-IT" b="1"/>
          </a:p>
          <a:p>
            <a:pPr lvl="0">
              <a:buNone/>
            </a:pPr>
            <a:r>
              <a:rPr lang="it-IT"/>
              <a:t>Il </a:t>
            </a:r>
            <a:r>
              <a:rPr lang="it-IT" b="1">
                <a:solidFill>
                  <a:srgbClr val="FF0000"/>
                </a:solidFill>
              </a:rPr>
              <a:t>controllo emotivo</a:t>
            </a:r>
          </a:p>
          <a:p>
            <a:pPr lvl="0">
              <a:buNone/>
            </a:pPr>
            <a:endParaRPr lang="it-IT" b="1"/>
          </a:p>
          <a:p>
            <a:pPr lvl="0">
              <a:buNone/>
            </a:pPr>
            <a:r>
              <a:rPr lang="it-IT"/>
              <a:t>sono fondamentali  abilità professionali dei docenti</a:t>
            </a: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it-IT">
                <a:solidFill>
                  <a:srgbClr val="000000"/>
                </a:solidFill>
              </a:rPr>
              <a:t>Clima della classe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1008063" y="1541463"/>
            <a:ext cx="9072562" cy="5781675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it-IT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it-IT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 algn="just">
              <a:buNone/>
            </a:pPr>
            <a:r>
              <a:rPr lang="it-IT"/>
              <a:t>Un clima  positivo si sviluppa quando: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it-IT"/>
              <a:t>gli insegnanti si pongono come </a:t>
            </a:r>
            <a:r>
              <a:rPr lang="it-IT">
                <a:solidFill>
                  <a:srgbClr val="FF0000"/>
                </a:solidFill>
              </a:rPr>
              <a:t>mediatori</a:t>
            </a:r>
            <a:r>
              <a:rPr lang="it-IT"/>
              <a:t>-</a:t>
            </a:r>
            <a:r>
              <a:rPr lang="it-IT">
                <a:solidFill>
                  <a:srgbClr val="FF0000"/>
                </a:solidFill>
              </a:rPr>
              <a:t>facilitatori </a:t>
            </a:r>
            <a:r>
              <a:rPr lang="it-IT"/>
              <a:t>di apprendimenti nella classe intesa come ambiente sociale di crescita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it-IT"/>
              <a:t>e quando si pongono in un </a:t>
            </a:r>
            <a:r>
              <a:rPr lang="it-IT">
                <a:solidFill>
                  <a:srgbClr val="FF0000"/>
                </a:solidFill>
              </a:rPr>
              <a:t>atteggiamento</a:t>
            </a:r>
            <a:r>
              <a:rPr lang="it-IT"/>
              <a:t> </a:t>
            </a:r>
            <a:r>
              <a:rPr lang="it-IT">
                <a:solidFill>
                  <a:srgbClr val="FF0000"/>
                </a:solidFill>
              </a:rPr>
              <a:t>autorevole </a:t>
            </a:r>
            <a:r>
              <a:rPr lang="it-IT"/>
              <a:t>in cui esprimono interesse per lo studente come persona</a:t>
            </a:r>
          </a:p>
          <a:p>
            <a:pPr lvl="0">
              <a:lnSpc>
                <a:spcPct val="150000"/>
              </a:lnSpc>
              <a:buNone/>
            </a:pPr>
            <a:endParaRPr lang="it-IT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it-IT"/>
              <a:t>Clima della classe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4989513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it-IT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it-IT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 algn="just">
              <a:buNone/>
            </a:pPr>
            <a:endParaRPr lang="it-IT"/>
          </a:p>
          <a:p>
            <a:pPr lvl="0" algn="just">
              <a:lnSpc>
                <a:spcPct val="200000"/>
              </a:lnSpc>
              <a:buNone/>
            </a:pPr>
            <a:r>
              <a:rPr lang="it-IT" sz="4000"/>
              <a:t>L'</a:t>
            </a:r>
            <a:r>
              <a:rPr lang="it-IT" sz="4000" b="1"/>
              <a:t>Insegnante</a:t>
            </a:r>
            <a:r>
              <a:rPr lang="it-IT" sz="4000"/>
              <a:t> influenza la qualità delle </a:t>
            </a:r>
            <a:r>
              <a:rPr lang="it-IT" sz="4000">
                <a:solidFill>
                  <a:srgbClr val="FF0000"/>
                </a:solidFill>
              </a:rPr>
              <a:t>RELAZIONI</a:t>
            </a:r>
            <a:r>
              <a:rPr lang="it-IT" sz="4000"/>
              <a:t> con il proprio </a:t>
            </a:r>
            <a:r>
              <a:rPr lang="it-IT" sz="4000" b="1"/>
              <a:t>stile</a:t>
            </a:r>
            <a:r>
              <a:rPr lang="it-IT" sz="4000"/>
              <a:t> </a:t>
            </a:r>
            <a:r>
              <a:rPr lang="it-IT" sz="4000" b="1"/>
              <a:t>educativo</a:t>
            </a:r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it-IT" sz="3600"/>
              <a:t>Stili educativi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4989513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it-IT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it-IT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>
              <a:buNone/>
            </a:pPr>
            <a:r>
              <a:rPr lang="it-IT">
                <a:solidFill>
                  <a:srgbClr val="FF0000"/>
                </a:solidFill>
              </a:rPr>
              <a:t>OSTILE </a:t>
            </a:r>
            <a:r>
              <a:rPr lang="it-IT">
                <a:solidFill>
                  <a:srgbClr val="000000"/>
                </a:solidFill>
              </a:rPr>
              <a:t>(vede gli alunni come antagonisti)</a:t>
            </a:r>
          </a:p>
          <a:p>
            <a:pPr lvl="0">
              <a:buNone/>
            </a:pPr>
            <a:endParaRPr lang="it-IT">
              <a:solidFill>
                <a:srgbClr val="000000"/>
              </a:solidFill>
            </a:endParaRPr>
          </a:p>
          <a:p>
            <a:pPr lvl="0">
              <a:buNone/>
            </a:pPr>
            <a:r>
              <a:rPr lang="it-IT">
                <a:solidFill>
                  <a:srgbClr val="FF0000"/>
                </a:solidFill>
              </a:rPr>
              <a:t>NON ASSERTIVO </a:t>
            </a:r>
            <a:r>
              <a:rPr lang="it-IT">
                <a:solidFill>
                  <a:srgbClr val="000000"/>
                </a:solidFill>
              </a:rPr>
              <a:t>(ha paura di non farcela)</a:t>
            </a:r>
          </a:p>
          <a:p>
            <a:pPr lvl="0">
              <a:buNone/>
            </a:pPr>
            <a:endParaRPr lang="it-IT">
              <a:solidFill>
                <a:srgbClr val="000000"/>
              </a:solidFill>
            </a:endParaRPr>
          </a:p>
          <a:p>
            <a:pPr lvl="0">
              <a:buNone/>
            </a:pPr>
            <a:r>
              <a:rPr lang="it-IT">
                <a:solidFill>
                  <a:srgbClr val="FF0000"/>
                </a:solidFill>
              </a:rPr>
              <a:t>ASSERTIVO </a:t>
            </a:r>
            <a:r>
              <a:rPr lang="it-IT">
                <a:solidFill>
                  <a:srgbClr val="000000"/>
                </a:solidFill>
              </a:rPr>
              <a:t>(le comunicazioni sono chiare, permette agli alunni di esprimere le proprie potenzialità)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it-IT"/>
              <a:t>Stili educativi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4989513"/>
          </a:xfrm>
        </p:spPr>
        <p:txBody>
          <a:bodyPr>
            <a:normAutofit lnSpcReduction="10000"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it-IT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it-IT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 algn="just">
              <a:lnSpc>
                <a:spcPct val="150000"/>
              </a:lnSpc>
              <a:buNone/>
            </a:pPr>
            <a:r>
              <a:rPr lang="it-IT"/>
              <a:t>Uno </a:t>
            </a:r>
            <a:r>
              <a:rPr lang="it-IT" b="1"/>
              <a:t>stile permissivo o autoritario</a:t>
            </a:r>
            <a:r>
              <a:rPr lang="it-IT"/>
              <a:t> (</a:t>
            </a:r>
            <a:r>
              <a:rPr lang="it-IT">
                <a:solidFill>
                  <a:srgbClr val="FF0000"/>
                </a:solidFill>
              </a:rPr>
              <a:t>non</a:t>
            </a:r>
            <a:r>
              <a:rPr lang="it-IT"/>
              <a:t> </a:t>
            </a:r>
            <a:r>
              <a:rPr lang="it-IT">
                <a:solidFill>
                  <a:srgbClr val="FF0000"/>
                </a:solidFill>
              </a:rPr>
              <a:t>assertivo</a:t>
            </a:r>
            <a:r>
              <a:rPr lang="it-IT"/>
              <a:t>) non tiene conto dell'individualità e dei bisogni degli allievi e struttura una relazione senza empatia e senza capacità di contenimento dell'ansia degli allievi; le differenze di profitto non sono modificabili attraverso l'azione didattica.</a:t>
            </a: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it-IT"/>
              <a:t>Stili educativi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5373688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it-IT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it-IT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 algn="just">
              <a:buNone/>
            </a:pPr>
            <a:r>
              <a:rPr lang="it-IT" b="1"/>
              <a:t>Giudizio negativo sul docente non assertivo: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it-IT"/>
              <a:t>Il docente permissivo o autoritario viene vissuto come figura che impone o incapace di contenimento con conseguenti reazioni di attacco al docente e/o distacco emozionale;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it-IT"/>
              <a:t>il </a:t>
            </a:r>
            <a:r>
              <a:rPr lang="it-IT" b="1"/>
              <a:t>“noi”</a:t>
            </a:r>
            <a:r>
              <a:rPr lang="it-IT"/>
              <a:t> della classe viene usato come barriera difensiva</a:t>
            </a:r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it-IT"/>
              <a:t>Stili educativi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4989513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it-IT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it-IT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>
              <a:buNone/>
            </a:pPr>
            <a:r>
              <a:rPr lang="it-IT"/>
              <a:t>Le linee di uno </a:t>
            </a:r>
            <a:r>
              <a:rPr lang="it-IT" b="1">
                <a:solidFill>
                  <a:srgbClr val="FF0000"/>
                </a:solidFill>
              </a:rPr>
              <a:t>stile assertivo</a:t>
            </a:r>
            <a:r>
              <a:rPr lang="it-IT"/>
              <a:t> prevedono</a:t>
            </a:r>
          </a:p>
          <a:p>
            <a:pPr lvl="0"/>
            <a:r>
              <a:rPr lang="it-IT"/>
              <a:t>il </a:t>
            </a:r>
            <a:r>
              <a:rPr lang="it-IT" b="1"/>
              <a:t>respiro</a:t>
            </a:r>
          </a:p>
          <a:p>
            <a:pPr lvl="0"/>
            <a:r>
              <a:rPr lang="it-IT"/>
              <a:t>il </a:t>
            </a:r>
            <a:r>
              <a:rPr lang="it-IT" b="1"/>
              <a:t>contatto oculare </a:t>
            </a:r>
            <a:r>
              <a:rPr lang="it-IT"/>
              <a:t>(dolcezza dello sguardo)</a:t>
            </a:r>
          </a:p>
          <a:p>
            <a:pPr lvl="0"/>
            <a:r>
              <a:rPr lang="it-IT"/>
              <a:t>la </a:t>
            </a:r>
            <a:r>
              <a:rPr lang="it-IT" b="1"/>
              <a:t>prossimità fisica</a:t>
            </a:r>
            <a:r>
              <a:rPr lang="it-IT"/>
              <a:t> (avvicinamento fisico, non si può far lezione dietro una cattedra)</a:t>
            </a:r>
          </a:p>
          <a:p>
            <a:pPr lvl="0"/>
            <a:r>
              <a:rPr lang="it-IT"/>
              <a:t>il </a:t>
            </a:r>
            <a:r>
              <a:rPr lang="it-IT" b="1"/>
              <a:t>portamento</a:t>
            </a:r>
            <a:r>
              <a:rPr lang="it-IT"/>
              <a:t> (deve essere fiero)</a:t>
            </a:r>
          </a:p>
          <a:p>
            <a:pPr lvl="0"/>
            <a:r>
              <a:rPr lang="it-IT"/>
              <a:t>le </a:t>
            </a:r>
            <a:r>
              <a:rPr lang="it-IT" b="1"/>
              <a:t>espressioni facciali </a:t>
            </a:r>
            <a:r>
              <a:rPr lang="it-IT"/>
              <a:t>(sorriso,dolcezza che si evince dalla mimica facciale)</a:t>
            </a: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it-IT"/>
              <a:t>Stili educativi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4989513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it-IT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it-IT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 algn="just">
              <a:lnSpc>
                <a:spcPct val="200000"/>
              </a:lnSpc>
              <a:buNone/>
            </a:pPr>
            <a:r>
              <a:rPr lang="it-IT"/>
              <a:t>Le </a:t>
            </a:r>
            <a:r>
              <a:rPr lang="it-IT">
                <a:solidFill>
                  <a:srgbClr val="FF0000"/>
                </a:solidFill>
              </a:rPr>
              <a:t>modalità di accoglienza,</a:t>
            </a:r>
            <a:r>
              <a:rPr lang="it-IT"/>
              <a:t> nell'ambito di uno stile assertivo, stabiliscono una </a:t>
            </a:r>
            <a:r>
              <a:rPr lang="it-IT" b="1"/>
              <a:t>RELAZIONE</a:t>
            </a:r>
            <a:r>
              <a:rPr lang="it-IT"/>
              <a:t> e definiscono nel tempo il modo in cui l'allievo può sentirsi accettato o cercare accettazione</a:t>
            </a:r>
          </a:p>
        </p:txBody>
      </p:sp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it-IT" b="1"/>
              <a:t>Professione Insegnante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0975" cy="6554788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it-IT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it-IT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>
              <a:lnSpc>
                <a:spcPct val="150000"/>
              </a:lnSpc>
              <a:buNone/>
            </a:pPr>
            <a:r>
              <a:rPr lang="it-IT" sz="2800"/>
              <a:t>Si colloca nella categoria delle </a:t>
            </a:r>
            <a:r>
              <a:rPr lang="it-IT" sz="2800" b="1"/>
              <a:t>professioni d'aiuto </a:t>
            </a:r>
            <a:r>
              <a:rPr lang="it-IT" sz="2800"/>
              <a:t>e si caratterizza per le numerose fonti di stress e a forte rischio</a:t>
            </a:r>
            <a:r>
              <a:rPr lang="it-IT" sz="2800" b="1"/>
              <a:t> </a:t>
            </a:r>
            <a:r>
              <a:rPr lang="it-IT" sz="2800"/>
              <a:t>burnout</a:t>
            </a:r>
          </a:p>
          <a:p>
            <a:pPr lvl="0">
              <a:buNone/>
            </a:pPr>
            <a:endParaRPr lang="it-IT" sz="2800"/>
          </a:p>
          <a:p>
            <a:pPr lvl="0">
              <a:lnSpc>
                <a:spcPct val="150000"/>
              </a:lnSpc>
              <a:buNone/>
            </a:pPr>
            <a:r>
              <a:rPr lang="it-IT" sz="2800" b="1">
                <a:solidFill>
                  <a:srgbClr val="FF0000"/>
                </a:solidFill>
              </a:rPr>
              <a:t>Burnout</a:t>
            </a:r>
            <a:r>
              <a:rPr lang="it-IT" sz="2800">
                <a:solidFill>
                  <a:srgbClr val="FF0000"/>
                </a:solidFill>
              </a:rPr>
              <a:t> </a:t>
            </a:r>
            <a:r>
              <a:rPr lang="it-IT" sz="2800"/>
              <a:t>(sindrome di esaurimento emotivo,di depersonalizzazione e derealizzazione , che può manifestarsi in tutte le professioni con implicazioni relazionali molto accentuate)</a:t>
            </a:r>
          </a:p>
          <a:p>
            <a:pPr lvl="0">
              <a:lnSpc>
                <a:spcPct val="150000"/>
              </a:lnSpc>
              <a:buNone/>
            </a:pPr>
            <a:endParaRPr lang="it-IT" sz="2800" b="1"/>
          </a:p>
          <a:p>
            <a:pPr lvl="0">
              <a:lnSpc>
                <a:spcPct val="150000"/>
              </a:lnSpc>
              <a:buNone/>
            </a:pPr>
            <a:endParaRPr lang="it-IT" sz="2800" b="1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it-IT"/>
              <a:t>Stili educativi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4989513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it-IT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it-IT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>
              <a:buNone/>
            </a:pPr>
            <a:r>
              <a:rPr lang="it-IT"/>
              <a:t>L'</a:t>
            </a:r>
            <a:r>
              <a:rPr lang="it-IT">
                <a:solidFill>
                  <a:srgbClr val="FF0000"/>
                </a:solidFill>
              </a:rPr>
              <a:t>Accoglienza </a:t>
            </a:r>
            <a:r>
              <a:rPr lang="it-IT"/>
              <a:t>implica:</a:t>
            </a:r>
          </a:p>
          <a:p>
            <a:pPr lvl="0" algn="just">
              <a:lnSpc>
                <a:spcPct val="150000"/>
              </a:lnSpc>
            </a:pPr>
            <a:r>
              <a:rPr lang="it-IT"/>
              <a:t>definire il proprio sistema di regole</a:t>
            </a:r>
          </a:p>
          <a:p>
            <a:pPr lvl="0" algn="just">
              <a:lnSpc>
                <a:spcPct val="150000"/>
              </a:lnSpc>
            </a:pPr>
            <a:r>
              <a:rPr lang="it-IT"/>
              <a:t>lavorare per l'integrazione e la comunicazione</a:t>
            </a:r>
          </a:p>
          <a:p>
            <a:pPr lvl="0" algn="just">
              <a:lnSpc>
                <a:spcPct val="150000"/>
              </a:lnSpc>
            </a:pPr>
            <a:r>
              <a:rPr lang="it-IT"/>
              <a:t>sviluppare significati condivisi</a:t>
            </a:r>
          </a:p>
          <a:p>
            <a:pPr lvl="0" algn="just">
              <a:lnSpc>
                <a:spcPct val="150000"/>
              </a:lnSpc>
            </a:pPr>
            <a:r>
              <a:rPr lang="it-IT"/>
              <a:t>favorire le opportunità di dialogo e di relazione</a:t>
            </a: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0" y="180975"/>
            <a:ext cx="9070975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it-IT">
                <a:solidFill>
                  <a:srgbClr val="000000"/>
                </a:solidFill>
              </a:rPr>
              <a:t>Lo stile assertivo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5665788"/>
          </a:xfrm>
        </p:spPr>
        <p:txBody>
          <a:bodyPr>
            <a:normAutofit lnSpcReduction="10000"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it-IT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it-IT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>
              <a:buNone/>
            </a:pPr>
            <a:r>
              <a:rPr lang="it-IT" sz="2800"/>
              <a:t>L'</a:t>
            </a:r>
            <a:r>
              <a:rPr lang="it-IT"/>
              <a:t>I</a:t>
            </a:r>
            <a:r>
              <a:rPr lang="it-IT" b="1"/>
              <a:t>nsegnante assertivo:</a:t>
            </a:r>
          </a:p>
          <a:p>
            <a:pPr lvl="0">
              <a:buNone/>
            </a:pPr>
            <a:r>
              <a:rPr lang="it-IT" sz="2800"/>
              <a:t>legge e decodifica le dinamiche all'interno del gruppo classe</a:t>
            </a:r>
          </a:p>
          <a:p>
            <a:pPr lvl="0">
              <a:buNone/>
            </a:pPr>
            <a:r>
              <a:rPr lang="it-IT" sz="2800"/>
              <a:t>facilita l'attenzione e la partecipazione dei ragazzi alla vita scolastica</a:t>
            </a:r>
          </a:p>
          <a:p>
            <a:pPr lvl="0">
              <a:buNone/>
            </a:pPr>
            <a:r>
              <a:rPr lang="it-IT" sz="2800"/>
              <a:t>è  attento all'individualità e ai bisogni di ciascun allievo</a:t>
            </a:r>
          </a:p>
          <a:p>
            <a:pPr lvl="0">
              <a:buNone/>
            </a:pPr>
            <a:r>
              <a:rPr lang="it-IT" sz="2800"/>
              <a:t>utilizza messaggi in prima persona per comunicare</a:t>
            </a:r>
          </a:p>
          <a:p>
            <a:pPr lvl="0">
              <a:buNone/>
            </a:pPr>
            <a:r>
              <a:rPr lang="it-IT" sz="2800"/>
              <a:t>è  autentico</a:t>
            </a:r>
          </a:p>
          <a:p>
            <a:pPr lvl="0">
              <a:buNone/>
            </a:pPr>
            <a:r>
              <a:rPr lang="it-IT" sz="2800"/>
              <a:t>utilizza l'ascolto attivo</a:t>
            </a:r>
          </a:p>
          <a:p>
            <a:pPr lvl="0">
              <a:buNone/>
            </a:pPr>
            <a:r>
              <a:rPr lang="it-IT" sz="2800"/>
              <a:t>è consapevole delle barriere della comunicazione e dei messaggi di rifiuto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it-IT"/>
              <a:t>Lo stile assertivo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4989513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it-IT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it-IT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>
              <a:buNone/>
            </a:pPr>
            <a:r>
              <a:rPr lang="it-IT" sz="2800"/>
              <a:t>L'</a:t>
            </a:r>
            <a:r>
              <a:rPr lang="it-IT" sz="2800" b="1"/>
              <a:t>insegnante assertivo</a:t>
            </a:r>
            <a:r>
              <a:rPr lang="it-IT" sz="2800"/>
              <a:t> influenza la qualità delle relazioni in quanto</a:t>
            </a:r>
          </a:p>
          <a:p>
            <a:pPr lvl="0">
              <a:buNone/>
            </a:pPr>
            <a:endParaRPr lang="it-IT" sz="2800">
              <a:solidFill>
                <a:srgbClr val="000000"/>
              </a:solidFill>
            </a:endParaRPr>
          </a:p>
          <a:p>
            <a:pPr lvl="0"/>
            <a:r>
              <a:rPr lang="it-IT" sz="2800">
                <a:solidFill>
                  <a:srgbClr val="000000"/>
                </a:solidFill>
              </a:rPr>
              <a:t>è rispettoso della dignità</a:t>
            </a:r>
            <a:r>
              <a:rPr lang="it-IT" sz="2800">
                <a:solidFill>
                  <a:srgbClr val="FF0000"/>
                </a:solidFill>
              </a:rPr>
              <a:t> </a:t>
            </a:r>
            <a:r>
              <a:rPr lang="it-IT" sz="2800">
                <a:solidFill>
                  <a:srgbClr val="000000"/>
                </a:solidFill>
              </a:rPr>
              <a:t>delle persone</a:t>
            </a:r>
          </a:p>
          <a:p>
            <a:pPr lvl="0"/>
            <a:r>
              <a:rPr lang="it-IT" sz="2800">
                <a:solidFill>
                  <a:srgbClr val="000000"/>
                </a:solidFill>
              </a:rPr>
              <a:t> non è mai autoritario</a:t>
            </a:r>
          </a:p>
          <a:p>
            <a:pPr lvl="0"/>
            <a:r>
              <a:rPr lang="it-IT" sz="2800">
                <a:solidFill>
                  <a:srgbClr val="000000"/>
                </a:solidFill>
              </a:rPr>
              <a:t>offre il proprio rammarico</a:t>
            </a:r>
          </a:p>
          <a:p>
            <a:pPr lvl="0"/>
            <a:r>
              <a:rPr lang="it-IT" sz="2800">
                <a:solidFill>
                  <a:srgbClr val="000000"/>
                </a:solidFill>
              </a:rPr>
              <a:t>presenta le alternative auspicate</a:t>
            </a:r>
          </a:p>
          <a:p>
            <a:pPr lvl="0"/>
            <a:r>
              <a:rPr lang="it-IT" sz="2800">
                <a:solidFill>
                  <a:srgbClr val="000000"/>
                </a:solidFill>
              </a:rPr>
              <a:t>offre assistenza individualizzata</a:t>
            </a:r>
          </a:p>
          <a:p>
            <a:pPr lvl="0"/>
            <a:endParaRPr lang="it-IT" sz="28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it-IT">
                <a:solidFill>
                  <a:srgbClr val="000000"/>
                </a:solidFill>
              </a:rPr>
              <a:t>Autenticità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4989513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it-IT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it-IT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 algn="just">
              <a:buNone/>
            </a:pPr>
            <a:r>
              <a:rPr lang="it-IT"/>
              <a:t>L'</a:t>
            </a:r>
            <a:r>
              <a:rPr lang="it-IT" b="1"/>
              <a:t>insegnante assertivo</a:t>
            </a:r>
            <a:r>
              <a:rPr lang="it-IT"/>
              <a:t> è </a:t>
            </a:r>
            <a:r>
              <a:rPr lang="it-IT">
                <a:solidFill>
                  <a:srgbClr val="FF0000"/>
                </a:solidFill>
              </a:rPr>
              <a:t>autentico</a:t>
            </a:r>
            <a:r>
              <a:rPr lang="it-IT">
                <a:solidFill>
                  <a:srgbClr val="000000"/>
                </a:solidFill>
              </a:rPr>
              <a:t>, vale a dire</a:t>
            </a:r>
          </a:p>
          <a:p>
            <a:pPr lvl="0" algn="just">
              <a:buNone/>
            </a:pPr>
            <a:r>
              <a:rPr lang="it-IT">
                <a:solidFill>
                  <a:srgbClr val="000000"/>
                </a:solidFill>
              </a:rPr>
              <a:t>si mette in gioco nella relazione con gli</a:t>
            </a:r>
          </a:p>
          <a:p>
            <a:pPr lvl="0" algn="just">
              <a:buNone/>
            </a:pPr>
            <a:r>
              <a:rPr lang="it-IT">
                <a:solidFill>
                  <a:srgbClr val="000000"/>
                </a:solidFill>
              </a:rPr>
              <a:t> studenti e rinuncia  al  modello idealizzato del</a:t>
            </a:r>
          </a:p>
          <a:p>
            <a:pPr lvl="0" algn="just">
              <a:buNone/>
            </a:pPr>
            <a:r>
              <a:rPr lang="it-IT">
                <a:solidFill>
                  <a:srgbClr val="000000"/>
                </a:solidFill>
              </a:rPr>
              <a:t> “perfetto insegnante” per essere ciò che è</a:t>
            </a:r>
          </a:p>
          <a:p>
            <a:pPr lvl="0" algn="just">
              <a:buNone/>
            </a:pPr>
            <a:r>
              <a:rPr lang="it-IT">
                <a:solidFill>
                  <a:srgbClr val="000000"/>
                </a:solidFill>
              </a:rPr>
              <a:t> veramente, con emozioni, sentimenti, paure,</a:t>
            </a:r>
          </a:p>
          <a:p>
            <a:pPr lvl="0" algn="just">
              <a:buNone/>
            </a:pPr>
            <a:r>
              <a:rPr lang="it-IT">
                <a:solidFill>
                  <a:srgbClr val="000000"/>
                </a:solidFill>
              </a:rPr>
              <a:t> fragilità proprie di una persona normale</a:t>
            </a:r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 name="pag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it-IT">
                <a:solidFill>
                  <a:srgbClr val="000000"/>
                </a:solidFill>
              </a:rPr>
              <a:t>L'ascolto attivo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4989513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it-IT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it-IT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/>
            <a:r>
              <a:rPr lang="it-IT"/>
              <a:t>L'</a:t>
            </a:r>
            <a:r>
              <a:rPr lang="it-IT">
                <a:solidFill>
                  <a:srgbClr val="FF0000"/>
                </a:solidFill>
              </a:rPr>
              <a:t>ascolto attivo</a:t>
            </a:r>
            <a:r>
              <a:rPr lang="it-IT"/>
              <a:t> comporta una comprensione empatica degli stati emotivi dei nostri interlocutori, comunicando accettazione e non giudizio</a:t>
            </a:r>
          </a:p>
          <a:p>
            <a:pPr lvl="0"/>
            <a:r>
              <a:rPr lang="it-IT"/>
              <a:t>L'ascolto attivo migliora il rapporto insegnante-studente poiché gli studenti che sono ascoltati dai loro insegnanti provano un senso di maggiore stima di sé ed accrescono il proprio senso di responsabilità e sicurezza.</a:t>
            </a: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it-IT"/>
              <a:t>La comunicazione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5427663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it-IT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it-IT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>
              <a:buNone/>
            </a:pPr>
            <a:r>
              <a:rPr lang="it-IT"/>
              <a:t>I messaggi </a:t>
            </a:r>
            <a:r>
              <a:rPr lang="it-IT" b="1"/>
              <a:t>IO</a:t>
            </a:r>
          </a:p>
          <a:p>
            <a:pPr lvl="0"/>
            <a:r>
              <a:rPr lang="it-IT" sz="2800">
                <a:solidFill>
                  <a:srgbClr val="0000FF"/>
                </a:solidFill>
              </a:rPr>
              <a:t>mi sento frustrato se sono interrotto così spesso”</a:t>
            </a:r>
          </a:p>
          <a:p>
            <a:pPr lvl="0"/>
            <a:endParaRPr lang="it-IT" sz="2800">
              <a:solidFill>
                <a:srgbClr val="0000FF"/>
              </a:solidFill>
            </a:endParaRPr>
          </a:p>
          <a:p>
            <a:pPr lvl="0" algn="just"/>
            <a:r>
              <a:rPr lang="it-IT" sz="2800"/>
              <a:t>comunicano quello che l'insegnante sta provando e mostrano allo studente gli effetti concreti del suo comportamento e come questi interferiscono con l'attività dell'insegnante</a:t>
            </a:r>
          </a:p>
          <a:p>
            <a:pPr lvl="0" algn="just"/>
            <a:r>
              <a:rPr lang="it-IT" sz="2800"/>
              <a:t>riducono le difese di tutti i tipi di studenti (essi si difendono quando sono aggrediti o emarginati)</a:t>
            </a:r>
          </a:p>
          <a:p>
            <a:pPr lvl="0"/>
            <a:endParaRPr lang="it-IT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it-IT"/>
              <a:t>La comunicazione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4989513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it-IT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it-IT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 algn="just">
              <a:buNone/>
            </a:pPr>
            <a:r>
              <a:rPr lang="it-IT" sz="2800"/>
              <a:t>I messaggi in seconda persona comunicano una valutazione negativa dello studente e biasimano il suo comportamento</a:t>
            </a:r>
          </a:p>
          <a:p>
            <a:pPr lvl="0" algn="just">
              <a:buNone/>
            </a:pPr>
            <a:endParaRPr lang="it-IT" sz="2800"/>
          </a:p>
          <a:p>
            <a:pPr lvl="0" algn="just">
              <a:buNone/>
            </a:pPr>
            <a:r>
              <a:rPr lang="it-IT" sz="2800">
                <a:solidFill>
                  <a:srgbClr val="0000FF"/>
                </a:solidFill>
              </a:rPr>
              <a:t>“tu sei maleducato”</a:t>
            </a:r>
          </a:p>
          <a:p>
            <a:pPr lvl="0" algn="just">
              <a:buNone/>
            </a:pPr>
            <a:endParaRPr lang="it-IT" sz="2800">
              <a:solidFill>
                <a:srgbClr val="0000FF"/>
              </a:solidFill>
            </a:endParaRPr>
          </a:p>
          <a:p>
            <a:pPr lvl="0" algn="just">
              <a:buNone/>
            </a:pPr>
            <a:r>
              <a:rPr lang="it-IT" sz="2800">
                <a:solidFill>
                  <a:srgbClr val="000000"/>
                </a:solidFill>
              </a:rPr>
              <a:t>benché scaturiscano dal sentimento  che l'insegnante sta provando</a:t>
            </a:r>
          </a:p>
        </p:txBody>
      </p:sp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it-IT">
                <a:solidFill>
                  <a:srgbClr val="000000"/>
                </a:solidFill>
              </a:rPr>
              <a:t>Messaggi direttivi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5065713"/>
          </a:xfrm>
        </p:spPr>
        <p:txBody>
          <a:bodyPr>
            <a:normAutofit lnSpcReduction="10000"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it-IT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it-IT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/>
            <a:r>
              <a:rPr lang="it-IT" sz="2800"/>
              <a:t>Comunicano allo studente come modificare il suo comportamento</a:t>
            </a:r>
          </a:p>
          <a:p>
            <a:pPr lvl="0"/>
            <a:r>
              <a:rPr lang="it-IT" sz="2800"/>
              <a:t>Contengono messaggi nascosti: </a:t>
            </a:r>
            <a:r>
              <a:rPr lang="it-IT" sz="2800">
                <a:solidFill>
                  <a:srgbClr val="0000FF"/>
                </a:solidFill>
              </a:rPr>
              <a:t>“io sono il capo, l'autorità”; “cambi perché te lo dico io”</a:t>
            </a:r>
          </a:p>
          <a:p>
            <a:pPr lvl="0"/>
            <a:r>
              <a:rPr lang="it-IT" sz="2800">
                <a:solidFill>
                  <a:srgbClr val="000000"/>
                </a:solidFill>
              </a:rPr>
              <a:t>Gli studenti si oppongono a questi messaggi</a:t>
            </a:r>
          </a:p>
          <a:p>
            <a:pPr lvl="0"/>
            <a:r>
              <a:rPr lang="it-IT" sz="2800">
                <a:solidFill>
                  <a:srgbClr val="000000"/>
                </a:solidFill>
              </a:rPr>
              <a:t>Un cambiamento positivo del comportamento sarà accompagnato da un cambiamento negativo nell'atteggiamento(lo studente prova risentimento nei confronti dell'imposizione dell'insegnante)</a:t>
            </a:r>
          </a:p>
          <a:p>
            <a:pPr lvl="0"/>
            <a:r>
              <a:rPr lang="it-IT" sz="2800">
                <a:solidFill>
                  <a:srgbClr val="000000"/>
                </a:solidFill>
              </a:rPr>
              <a:t>Gli studenti si adoperano per annullare i tentativi dell'insegnante di imporre le proprie soluzioni.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it-IT"/>
              <a:t>Messaggi Direttivi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533400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it-IT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it-IT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>
              <a:buNone/>
            </a:pPr>
            <a:r>
              <a:rPr lang="it-IT">
                <a:solidFill>
                  <a:srgbClr val="FF0000"/>
                </a:solidFill>
              </a:rPr>
              <a:t>Ordinare, comandare, esigere</a:t>
            </a:r>
          </a:p>
          <a:p>
            <a:pPr lvl="0">
              <a:buNone/>
            </a:pPr>
            <a:r>
              <a:rPr lang="it-IT">
                <a:solidFill>
                  <a:srgbClr val="FF0000"/>
                </a:solidFill>
              </a:rPr>
              <a:t>Avvisare, minacciare</a:t>
            </a:r>
          </a:p>
          <a:p>
            <a:pPr lvl="0">
              <a:buNone/>
            </a:pPr>
            <a:r>
              <a:rPr lang="it-IT">
                <a:solidFill>
                  <a:srgbClr val="FF0000"/>
                </a:solidFill>
              </a:rPr>
              <a:t>Fare la predica, rimproverare</a:t>
            </a:r>
          </a:p>
          <a:p>
            <a:pPr lvl="0">
              <a:buNone/>
            </a:pPr>
            <a:r>
              <a:rPr lang="it-IT">
                <a:solidFill>
                  <a:srgbClr val="FF0000"/>
                </a:solidFill>
              </a:rPr>
              <a:t>Redarguire, fare argomentazioni logiche</a:t>
            </a:r>
          </a:p>
          <a:p>
            <a:pPr lvl="0">
              <a:buNone/>
            </a:pPr>
            <a:r>
              <a:rPr lang="it-IT">
                <a:solidFill>
                  <a:srgbClr val="FF0000"/>
                </a:solidFill>
              </a:rPr>
              <a:t>Consigliare, dare soluzioni</a:t>
            </a:r>
          </a:p>
          <a:p>
            <a:pPr lvl="0">
              <a:buNone/>
            </a:pPr>
            <a:r>
              <a:rPr lang="it-IT" sz="2800"/>
              <a:t>Sembrano il modo più rapido ed efficace adottato dagli insegnanti per ottenere un cambiamento nel comportamento dei propri studenti, ma molto spesso non funziona</a:t>
            </a:r>
          </a:p>
          <a:p>
            <a:pPr lvl="0">
              <a:buNone/>
            </a:pPr>
            <a:endParaRPr lang="it-IT" sz="280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it-IT"/>
              <a:t>Messaggi Direttivi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4989513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it-IT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it-IT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/>
            <a:r>
              <a:rPr lang="it-IT" sz="2800">
                <a:solidFill>
                  <a:srgbClr val="0000FF"/>
                </a:solidFill>
              </a:rPr>
              <a:t>“adesso stai seduto” </a:t>
            </a:r>
            <a:r>
              <a:rPr lang="it-IT" sz="2800">
                <a:solidFill>
                  <a:srgbClr val="000000"/>
                </a:solidFill>
              </a:rPr>
              <a:t>(comandare, ordinare,esigere)</a:t>
            </a:r>
          </a:p>
          <a:p>
            <a:pPr lvl="0"/>
            <a:r>
              <a:rPr lang="it-IT" sz="2800">
                <a:solidFill>
                  <a:srgbClr val="0000FF"/>
                </a:solidFill>
              </a:rPr>
              <a:t>“se non righi dritto, vedi quello che ti succede” </a:t>
            </a:r>
            <a:r>
              <a:rPr lang="it-IT" sz="2800">
                <a:solidFill>
                  <a:srgbClr val="000000"/>
                </a:solidFill>
              </a:rPr>
              <a:t>(minacciare,avvisare)</a:t>
            </a:r>
          </a:p>
          <a:p>
            <a:pPr lvl="0"/>
            <a:r>
              <a:rPr lang="it-IT" sz="2800">
                <a:solidFill>
                  <a:srgbClr val="0000FF"/>
                </a:solidFill>
              </a:rPr>
              <a:t>“dovresti essere abbastanza intelligente da capire che questo non si fa” </a:t>
            </a:r>
            <a:r>
              <a:rPr lang="it-IT" sz="2800">
                <a:solidFill>
                  <a:srgbClr val="000000"/>
                </a:solidFill>
              </a:rPr>
              <a:t>(fare la predica, rimproverare)</a:t>
            </a:r>
          </a:p>
          <a:p>
            <a:pPr lvl="0"/>
            <a:r>
              <a:rPr lang="it-IT" sz="2800">
                <a:solidFill>
                  <a:srgbClr val="0000FF"/>
                </a:solidFill>
              </a:rPr>
              <a:t>“gli esercizi non li finisci se stai lì senza far niente” </a:t>
            </a:r>
            <a:r>
              <a:rPr lang="it-IT" sz="2800">
                <a:solidFill>
                  <a:srgbClr val="000000"/>
                </a:solidFill>
              </a:rPr>
              <a:t>(redarguire, fare argomentazioni logiche)</a:t>
            </a:r>
          </a:p>
          <a:p>
            <a:pPr lvl="0"/>
            <a:r>
              <a:rPr lang="it-IT" sz="2800">
                <a:solidFill>
                  <a:srgbClr val="0000FF"/>
                </a:solidFill>
              </a:rPr>
              <a:t>“se fossi in te mi metterei subito a lavorare” </a:t>
            </a:r>
            <a:r>
              <a:rPr lang="it-IT" sz="2800">
                <a:solidFill>
                  <a:srgbClr val="000000"/>
                </a:solidFill>
              </a:rPr>
              <a:t>(consigliare, dare soluzioni)</a:t>
            </a:r>
          </a:p>
        </p:txBody>
      </p:sp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it-IT"/>
              <a:t>Professione Insegnante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62738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it-IT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it-IT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>
              <a:lnSpc>
                <a:spcPct val="150000"/>
              </a:lnSpc>
              <a:buNone/>
            </a:pPr>
            <a:r>
              <a:rPr lang="it-IT" dirty="0"/>
              <a:t>L'</a:t>
            </a:r>
            <a:r>
              <a:rPr lang="it-IT" b="1" dirty="0"/>
              <a:t>INSEGNANTE </a:t>
            </a:r>
            <a:r>
              <a:rPr lang="it-IT" dirty="0"/>
              <a:t>è impegnato quotidianamente nel compito di cura degli alunni favorendone la crescita non solo </a:t>
            </a:r>
            <a:r>
              <a:rPr lang="it-IT" b="1" dirty="0"/>
              <a:t>cognitiva</a:t>
            </a:r>
            <a:r>
              <a:rPr lang="it-IT" dirty="0"/>
              <a:t> ma anche </a:t>
            </a:r>
            <a:r>
              <a:rPr lang="it-IT" b="1" dirty="0" smtClean="0"/>
              <a:t>affettiva</a:t>
            </a:r>
            <a:endParaRPr lang="it-IT" b="1" dirty="0"/>
          </a:p>
          <a:p>
            <a:pPr lvl="0">
              <a:buNone/>
            </a:pPr>
            <a:r>
              <a:rPr lang="it-IT" b="1" dirty="0">
                <a:solidFill>
                  <a:srgbClr val="FF0000"/>
                </a:solidFill>
              </a:rPr>
              <a:t>INSEGNARE E':</a:t>
            </a:r>
          </a:p>
          <a:p>
            <a:pPr lvl="0"/>
            <a:r>
              <a:rPr lang="it-IT" b="1" dirty="0">
                <a:solidFill>
                  <a:srgbClr val="000000"/>
                </a:solidFill>
              </a:rPr>
              <a:t>Gestire la classe</a:t>
            </a:r>
          </a:p>
          <a:p>
            <a:pPr lvl="0"/>
            <a:r>
              <a:rPr lang="it-IT" b="1" dirty="0">
                <a:solidFill>
                  <a:srgbClr val="000000"/>
                </a:solidFill>
              </a:rPr>
              <a:t>Motivare gli alunni ad apprendere</a:t>
            </a:r>
          </a:p>
          <a:p>
            <a:pPr lvl="0"/>
            <a:r>
              <a:rPr lang="it-IT" b="1" dirty="0">
                <a:solidFill>
                  <a:srgbClr val="000000"/>
                </a:solidFill>
              </a:rPr>
              <a:t>Cercare di soddisfare i loro bisogni</a:t>
            </a:r>
          </a:p>
          <a:p>
            <a:pPr lvl="0"/>
            <a:endParaRPr lang="it-IT" b="1" dirty="0">
              <a:solidFill>
                <a:srgbClr val="000000"/>
              </a:solidFill>
            </a:endParaRPr>
          </a:p>
          <a:p>
            <a:pPr lvl="0"/>
            <a:endParaRPr lang="it-IT" b="1" dirty="0"/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it-IT"/>
              <a:t>Messaggi repressivi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5000625"/>
          </a:xfrm>
        </p:spPr>
        <p:txBody>
          <a:bodyPr>
            <a:normAutofit lnSpcReduction="10000"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it-IT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it-IT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>
              <a:buNone/>
            </a:pPr>
            <a:r>
              <a:rPr lang="it-IT">
                <a:solidFill>
                  <a:srgbClr val="FF0000"/>
                </a:solidFill>
              </a:rPr>
              <a:t>Giudicare,disapprovare, biasimare</a:t>
            </a:r>
          </a:p>
          <a:p>
            <a:pPr lvl="0">
              <a:buNone/>
            </a:pPr>
            <a:r>
              <a:rPr lang="it-IT">
                <a:solidFill>
                  <a:srgbClr val="FF0000"/>
                </a:solidFill>
              </a:rPr>
              <a:t>Definire,stereotipare, mettere in ridicolo</a:t>
            </a:r>
          </a:p>
          <a:p>
            <a:pPr lvl="0">
              <a:buNone/>
            </a:pPr>
            <a:r>
              <a:rPr lang="it-IT">
                <a:solidFill>
                  <a:srgbClr val="FF0000"/>
                </a:solidFill>
              </a:rPr>
              <a:t>Interpretare, analizzare, diagnosticare</a:t>
            </a:r>
          </a:p>
          <a:p>
            <a:pPr lvl="0">
              <a:buNone/>
            </a:pPr>
            <a:r>
              <a:rPr lang="it-IT">
                <a:solidFill>
                  <a:srgbClr val="FF0000"/>
                </a:solidFill>
              </a:rPr>
              <a:t>Apprezzare, concordare, fare valutazioni</a:t>
            </a:r>
          </a:p>
          <a:p>
            <a:pPr lvl="0">
              <a:buNone/>
            </a:pPr>
            <a:r>
              <a:rPr lang="it-IT">
                <a:solidFill>
                  <a:srgbClr val="FF0000"/>
                </a:solidFill>
              </a:rPr>
              <a:t>Rassicurare,confortare</a:t>
            </a:r>
          </a:p>
          <a:p>
            <a:pPr lvl="0">
              <a:buNone/>
            </a:pPr>
            <a:r>
              <a:rPr lang="it-IT">
                <a:solidFill>
                  <a:srgbClr val="FF0000"/>
                </a:solidFill>
              </a:rPr>
              <a:t>Indagare, contestare, mettere in dubbio</a:t>
            </a:r>
          </a:p>
          <a:p>
            <a:pPr lvl="0">
              <a:buNone/>
            </a:pPr>
            <a:r>
              <a:rPr lang="it-IT" sz="2800"/>
              <a:t>Sono messaggi che colpevolizzano lo studente, lo attaccano e possono accentuare il suo senso di inadeguatezza.</a:t>
            </a:r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it-IT"/>
              <a:t>Messaggi Repressivi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1008063" y="1798638"/>
            <a:ext cx="9072562" cy="5700712"/>
          </a:xfrm>
        </p:spPr>
        <p:txBody>
          <a:bodyPr>
            <a:normAutofit lnSpcReduction="10000"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it-IT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it-IT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/>
            <a:r>
              <a:rPr lang="it-IT">
                <a:solidFill>
                  <a:srgbClr val="0000FF"/>
                </a:solidFill>
              </a:rPr>
              <a:t>“</a:t>
            </a:r>
            <a:r>
              <a:rPr lang="it-IT" sz="2800">
                <a:solidFill>
                  <a:srgbClr val="0000FF"/>
                </a:solidFill>
              </a:rPr>
              <a:t>sei sempre il primo a fare confusione qui” </a:t>
            </a:r>
            <a:r>
              <a:rPr lang="it-IT" sz="2800">
                <a:solidFill>
                  <a:srgbClr val="000000"/>
                </a:solidFill>
              </a:rPr>
              <a:t>(criticare, giudicare, disapprovare, biasimare)</a:t>
            </a:r>
          </a:p>
          <a:p>
            <a:pPr lvl="0"/>
            <a:r>
              <a:rPr lang="it-IT" sz="2800">
                <a:solidFill>
                  <a:srgbClr val="0000FF"/>
                </a:solidFill>
              </a:rPr>
              <a:t>“siete un branco di zingari” </a:t>
            </a:r>
            <a:r>
              <a:rPr lang="it-IT" sz="2800">
                <a:solidFill>
                  <a:srgbClr val="000000"/>
                </a:solidFill>
              </a:rPr>
              <a:t>(definire, stereotipare, mettere in ridicolo)</a:t>
            </a:r>
          </a:p>
          <a:p>
            <a:pPr lvl="0"/>
            <a:r>
              <a:rPr lang="it-IT" sz="2800">
                <a:solidFill>
                  <a:srgbClr val="0000FF"/>
                </a:solidFill>
              </a:rPr>
              <a:t>“ti stai comportando così solo per attirare l'attenzione” </a:t>
            </a:r>
            <a:r>
              <a:rPr lang="it-IT" sz="2800">
                <a:solidFill>
                  <a:srgbClr val="000000"/>
                </a:solidFill>
              </a:rPr>
              <a:t>(interpretare, analizzare, diagnosticare)</a:t>
            </a:r>
          </a:p>
          <a:p>
            <a:pPr lvl="0"/>
            <a:r>
              <a:rPr lang="it-IT" sz="2800">
                <a:solidFill>
                  <a:srgbClr val="0000FF"/>
                </a:solidFill>
              </a:rPr>
              <a:t>“hai la stoffa per essere un ottimo studente” </a:t>
            </a:r>
            <a:r>
              <a:rPr lang="it-IT" sz="2800">
                <a:solidFill>
                  <a:srgbClr val="000000"/>
                </a:solidFill>
              </a:rPr>
              <a:t>(apprezzare, fare valutazioni)</a:t>
            </a:r>
          </a:p>
          <a:p>
            <a:pPr lvl="0"/>
            <a:r>
              <a:rPr lang="it-IT" sz="2800">
                <a:solidFill>
                  <a:srgbClr val="0000FF"/>
                </a:solidFill>
              </a:rPr>
              <a:t>“è difficile stare seduti qui con una giornata così bella” </a:t>
            </a:r>
            <a:r>
              <a:rPr lang="it-IT" sz="2800">
                <a:solidFill>
                  <a:srgbClr val="000000"/>
                </a:solidFill>
              </a:rPr>
              <a:t>(rassicurare, confortare)</a:t>
            </a:r>
          </a:p>
          <a:p>
            <a:pPr lvl="0"/>
            <a:r>
              <a:rPr lang="it-IT" sz="2800">
                <a:solidFill>
                  <a:srgbClr val="0000FF"/>
                </a:solidFill>
              </a:rPr>
              <a:t>“come mai non sei seduto al tuo posto?”</a:t>
            </a:r>
            <a:r>
              <a:rPr lang="it-IT" sz="2800">
                <a:solidFill>
                  <a:srgbClr val="000000"/>
                </a:solidFill>
              </a:rPr>
              <a:t>(indagare, mettere in dubbio, contestare)</a:t>
            </a: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it-IT"/>
              <a:t>Messaggi Indiretti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4989513"/>
          </a:xfrm>
        </p:spPr>
        <p:txBody>
          <a:bodyPr>
            <a:normAutofit lnSpcReduction="10000"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it-IT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it-IT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/>
            <a:r>
              <a:rPr lang="it-IT">
                <a:solidFill>
                  <a:srgbClr val="FF0000"/>
                </a:solidFill>
              </a:rPr>
              <a:t>Scherzare</a:t>
            </a:r>
          </a:p>
          <a:p>
            <a:pPr lvl="0"/>
            <a:r>
              <a:rPr lang="it-IT">
                <a:solidFill>
                  <a:srgbClr val="FF0000"/>
                </a:solidFill>
              </a:rPr>
              <a:t>Stuzzicare</a:t>
            </a:r>
          </a:p>
          <a:p>
            <a:pPr lvl="0"/>
            <a:r>
              <a:rPr lang="it-IT">
                <a:solidFill>
                  <a:srgbClr val="FF0000"/>
                </a:solidFill>
              </a:rPr>
              <a:t>Fare del sarcasmo</a:t>
            </a:r>
          </a:p>
          <a:p>
            <a:pPr lvl="0"/>
            <a:r>
              <a:rPr lang="it-IT">
                <a:solidFill>
                  <a:srgbClr val="FF0000"/>
                </a:solidFill>
              </a:rPr>
              <a:t>Fare dei commenti spiritosi</a:t>
            </a:r>
          </a:p>
          <a:p>
            <a:pPr lvl="0"/>
            <a:r>
              <a:rPr lang="it-IT">
                <a:solidFill>
                  <a:srgbClr val="000000"/>
                </a:solidFill>
              </a:rPr>
              <a:t>Questi messaggi funzionano raramente o non producono alcun effetto. Gli studenti imparano da questi messaggi che l'insegnante è indiretto ed ambiguo, non aperto e chiaro e quindi lo percepiscono inaffidabile e scorretto.</a:t>
            </a: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it-IT" b="1"/>
              <a:t>I problemi degli studenti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579120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it-IT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it-IT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 algn="just">
              <a:buNone/>
            </a:pPr>
            <a:r>
              <a:rPr lang="it-IT" sz="2600" dirty="0"/>
              <a:t> </a:t>
            </a:r>
            <a:r>
              <a:rPr lang="it-IT" sz="2800" dirty="0"/>
              <a:t>E'</a:t>
            </a:r>
            <a:r>
              <a:rPr lang="it-IT" dirty="0"/>
              <a:t> importante stabilire l'area di appartenenza del   problema al fine di instaurare buoni rapporti</a:t>
            </a:r>
          </a:p>
          <a:p>
            <a:pPr lvl="0" algn="just">
              <a:buNone/>
            </a:pPr>
            <a:endParaRPr lang="it-IT" dirty="0"/>
          </a:p>
          <a:p>
            <a:pPr lvl="0" algn="just">
              <a:buNone/>
            </a:pPr>
            <a:r>
              <a:rPr lang="it-IT" b="1" dirty="0"/>
              <a:t>studente passivo e disattento:</a:t>
            </a:r>
            <a:r>
              <a:rPr lang="it-IT" dirty="0"/>
              <a:t> il problema appartiene allo studente</a:t>
            </a:r>
          </a:p>
          <a:p>
            <a:pPr lvl="0" algn="just">
              <a:buNone/>
            </a:pPr>
            <a:r>
              <a:rPr lang="it-IT" b="1" dirty="0"/>
              <a:t>studente che disturba:</a:t>
            </a:r>
            <a:r>
              <a:rPr lang="it-IT" dirty="0"/>
              <a:t> il problema appartiene all'insegnante in quanto il comportamento dello studente interferisce con la sua attività di insegnamento</a:t>
            </a:r>
          </a:p>
          <a:p>
            <a:pPr lvl="0" algn="just">
              <a:buNone/>
            </a:pPr>
            <a:endParaRPr lang="it-IT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it-IT" b="1"/>
              <a:t>I problemi degli studenti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4989513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it-IT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it-IT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 algn="just">
              <a:buNone/>
            </a:pPr>
            <a:r>
              <a:rPr lang="it-IT"/>
              <a:t>Ogni messaggio rivolto da un insegnante ad uno studente rivela quello che lui pensa dello studente ed influenzerà il concetto che lo studente  avrà di sé in futuro</a:t>
            </a:r>
          </a:p>
          <a:p>
            <a:pPr lvl="0" algn="just">
              <a:buNone/>
            </a:pPr>
            <a:endParaRPr lang="it-IT" sz="2800"/>
          </a:p>
          <a:p>
            <a:pPr lvl="0" algn="just">
              <a:buNone/>
            </a:pPr>
            <a:r>
              <a:rPr lang="it-IT"/>
              <a:t>Il dialogo può essere costruttivo o distruttivo sia per la stima che lo studente ha di sé sia per il rapporto insegnante - studente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it-IT" b="1"/>
              <a:t>I problemi degli studenti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4989513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it-IT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it-IT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>
              <a:buNone/>
            </a:pPr>
            <a:r>
              <a:rPr lang="it-IT" sz="2800"/>
              <a:t>Quando il problema si colloca nell'area dello studente i messaggi direttivi/repressivi possono comunicare allo studente che l'insegnante:</a:t>
            </a:r>
          </a:p>
          <a:p>
            <a:pPr lvl="0">
              <a:buNone/>
            </a:pPr>
            <a:endParaRPr lang="it-IT" sz="2800"/>
          </a:p>
          <a:p>
            <a:pPr lvl="0"/>
            <a:r>
              <a:rPr lang="it-IT" sz="2800" b="1"/>
              <a:t>Non ha interesse per lui</a:t>
            </a:r>
          </a:p>
          <a:p>
            <a:pPr lvl="0"/>
            <a:r>
              <a:rPr lang="it-IT" sz="2800" b="1"/>
              <a:t>Non rispetta i suoi sentimenti</a:t>
            </a:r>
          </a:p>
          <a:p>
            <a:pPr lvl="0"/>
            <a:r>
              <a:rPr lang="it-IT" sz="2800" b="1"/>
              <a:t>Può provare sentimenti di rifiuto/ripulsa nei suoi confronti</a:t>
            </a:r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it-IT" b="1"/>
              <a:t>I problemi degli studenti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4989513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it-IT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it-IT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 algn="just">
              <a:lnSpc>
                <a:spcPct val="200000"/>
              </a:lnSpc>
              <a:buNone/>
            </a:pPr>
            <a:r>
              <a:rPr lang="it-IT"/>
              <a:t>Quando il problema si colloca nell'area dell'insegnante  i </a:t>
            </a:r>
            <a:r>
              <a:rPr lang="it-IT" b="1"/>
              <a:t>messaggi IO </a:t>
            </a:r>
            <a:r>
              <a:rPr lang="it-IT"/>
              <a:t>permettono allo studente di vedere gli effetti tangibili, concreti dei suoi comportamenti sull'attività dell'insegnante.</a:t>
            </a: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 fontScale="90000"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it-IT" sz="4000"/>
              <a:t>Costruzione di un modello di gestione della classe condiviso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4989513"/>
          </a:xfrm>
        </p:spPr>
        <p:txBody>
          <a:bodyPr>
            <a:normAutofit lnSpcReduction="10000"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it-IT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it-IT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>
              <a:buNone/>
            </a:pPr>
            <a:r>
              <a:rPr lang="it-IT" sz="2800" b="1"/>
              <a:t>Necessità  di assunzione di impegni comuni come</a:t>
            </a:r>
          </a:p>
          <a:p>
            <a:pPr lvl="0">
              <a:buNone/>
            </a:pPr>
            <a:r>
              <a:rPr lang="it-IT" sz="2800"/>
              <a:t> </a:t>
            </a:r>
            <a:r>
              <a:rPr lang="it-IT" sz="2800" b="1"/>
              <a:t>team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it-IT" sz="2800"/>
              <a:t>La mancanza di obiettivi condivisi porta alla frammentazione del gruppo classe e all'affermazione del  bisogno di indipendenza da parte degli alunni e alla mancanza di fiducia nei confronti degli adulti di riferimento, con il conseguente emergere di sentimenti di forte rabbia</a:t>
            </a:r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 fontScale="90000"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it-IT" sz="4000"/>
              <a:t>Costruzione di un modello di gestione della classe condiviso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5313363"/>
          </a:xfrm>
        </p:spPr>
        <p:txBody>
          <a:bodyPr>
            <a:normAutofit fontScale="92500"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it-IT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it-IT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>
              <a:lnSpc>
                <a:spcPct val="150000"/>
              </a:lnSpc>
              <a:buNone/>
            </a:pPr>
            <a:r>
              <a:rPr lang="it-IT" sz="2800"/>
              <a:t>L'atteggiamento di tutto il C.d.C. è decisivo per il clima positivo: se si rispettano le stesse regole condivise in classe si ha una strutturazione del gruppo classe in senso positivo e collaborativo.</a:t>
            </a:r>
          </a:p>
          <a:p>
            <a:pPr lvl="0">
              <a:lnSpc>
                <a:spcPct val="150000"/>
              </a:lnSpc>
              <a:buNone/>
            </a:pPr>
            <a:r>
              <a:rPr lang="it-IT" sz="2800"/>
              <a:t>Se i componenti il C.d.C. non si adeguano si ha una strutturazione del gruppo in direzione aggressiva e frammentaria con conseguenti atteggiamenti competitivi, reazioni difensive e scelte individuali opportunistiche.</a:t>
            </a: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l">
              <a:buNone/>
            </a:pPr>
            <a:r>
              <a:rPr lang="it-IT" sz="4000">
                <a:solidFill>
                  <a:srgbClr val="000000"/>
                </a:solidFill>
              </a:rPr>
              <a:t>           Gli  a</a:t>
            </a:r>
            <a:r>
              <a:rPr lang="it-IT" sz="4000" b="1">
                <a:solidFill>
                  <a:srgbClr val="000000"/>
                </a:solidFill>
              </a:rPr>
              <a:t>llievi</a:t>
            </a:r>
            <a:r>
              <a:rPr lang="it-IT" sz="4000">
                <a:solidFill>
                  <a:srgbClr val="000000"/>
                </a:solidFill>
              </a:rPr>
              <a:t> oggi sono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4989513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it-IT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it-IT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>
              <a:buNone/>
            </a:pPr>
            <a:r>
              <a:rPr lang="it-IT"/>
              <a:t>meno disposti ad assecondare le direttive impartite</a:t>
            </a:r>
          </a:p>
          <a:p>
            <a:pPr lvl="0">
              <a:buNone/>
            </a:pPr>
            <a:r>
              <a:rPr lang="it-IT"/>
              <a:t>più difficili da condurre</a:t>
            </a:r>
          </a:p>
          <a:p>
            <a:pPr lvl="0">
              <a:buNone/>
            </a:pPr>
            <a:r>
              <a:rPr lang="it-IT"/>
              <a:t>più </a:t>
            </a:r>
            <a:r>
              <a:rPr lang="it-IT">
                <a:solidFill>
                  <a:srgbClr val="FF0000"/>
                </a:solidFill>
              </a:rPr>
              <a:t>insicuri</a:t>
            </a:r>
            <a:r>
              <a:rPr lang="it-IT"/>
              <a:t> sul piano personale</a:t>
            </a:r>
          </a:p>
          <a:p>
            <a:pPr lvl="0">
              <a:buNone/>
            </a:pPr>
            <a:r>
              <a:rPr lang="it-IT"/>
              <a:t>più </a:t>
            </a:r>
            <a:r>
              <a:rPr lang="it-IT">
                <a:solidFill>
                  <a:srgbClr val="FF0000"/>
                </a:solidFill>
              </a:rPr>
              <a:t>instabili</a:t>
            </a:r>
            <a:r>
              <a:rPr lang="it-IT"/>
              <a:t> sul piano emotivo</a:t>
            </a:r>
          </a:p>
          <a:p>
            <a:pPr lvl="0">
              <a:buNone/>
            </a:pPr>
            <a:r>
              <a:rPr lang="it-IT"/>
              <a:t>la loro componente motivazionale è sempre più difficile da suscitare</a:t>
            </a:r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it-IT">
                <a:solidFill>
                  <a:srgbClr val="000000"/>
                </a:solidFill>
              </a:rPr>
              <a:t>La gestione della classe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4989513"/>
          </a:xfrm>
        </p:spPr>
        <p:txBody>
          <a:bodyPr>
            <a:normAutofit lnSpcReduction="10000"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it-IT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it-IT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>
              <a:buNone/>
            </a:pPr>
            <a:r>
              <a:rPr lang="it-IT" sz="2800">
                <a:solidFill>
                  <a:srgbClr val="000000"/>
                </a:solidFill>
              </a:rPr>
              <a:t>Per gestire efficacemente la classe l'insegnante deve:</a:t>
            </a:r>
          </a:p>
          <a:p>
            <a:pPr lvl="0">
              <a:lnSpc>
                <a:spcPct val="150000"/>
              </a:lnSpc>
            </a:pPr>
            <a:r>
              <a:rPr lang="it-IT" sz="2800">
                <a:solidFill>
                  <a:srgbClr val="FF0000"/>
                </a:solidFill>
              </a:rPr>
              <a:t>Conoscere</a:t>
            </a:r>
            <a:r>
              <a:rPr lang="it-IT" sz="2800"/>
              <a:t> i propri studenti</a:t>
            </a:r>
          </a:p>
          <a:p>
            <a:pPr lvl="0">
              <a:lnSpc>
                <a:spcPct val="150000"/>
              </a:lnSpc>
            </a:pPr>
            <a:r>
              <a:rPr lang="it-IT" sz="2800"/>
              <a:t>Essere in grado di offrire loro una </a:t>
            </a:r>
            <a:r>
              <a:rPr lang="it-IT" sz="2800">
                <a:solidFill>
                  <a:srgbClr val="FF0000"/>
                </a:solidFill>
              </a:rPr>
              <a:t>motivazione</a:t>
            </a:r>
          </a:p>
          <a:p>
            <a:pPr lvl="0">
              <a:lnSpc>
                <a:spcPct val="150000"/>
              </a:lnSpc>
            </a:pPr>
            <a:r>
              <a:rPr lang="it-IT" sz="2800"/>
              <a:t>Proporre le </a:t>
            </a:r>
            <a:r>
              <a:rPr lang="it-IT" sz="2800">
                <a:solidFill>
                  <a:srgbClr val="FF0000"/>
                </a:solidFill>
              </a:rPr>
              <a:t>attività</a:t>
            </a:r>
            <a:r>
              <a:rPr lang="it-IT" sz="2800"/>
              <a:t> in modo attraente</a:t>
            </a:r>
          </a:p>
          <a:p>
            <a:pPr lvl="0">
              <a:lnSpc>
                <a:spcPct val="150000"/>
              </a:lnSpc>
            </a:pPr>
            <a:r>
              <a:rPr lang="it-IT" sz="2800"/>
              <a:t>Indicare la strada per il </a:t>
            </a:r>
            <a:r>
              <a:rPr lang="it-IT" sz="2800">
                <a:solidFill>
                  <a:srgbClr val="FF0000"/>
                </a:solidFill>
              </a:rPr>
              <a:t>successo scolastico</a:t>
            </a:r>
          </a:p>
          <a:p>
            <a:pPr lvl="0">
              <a:lnSpc>
                <a:spcPct val="150000"/>
              </a:lnSpc>
            </a:pPr>
            <a:r>
              <a:rPr lang="it-IT" sz="2800"/>
              <a:t>Fornire un numero non eccessivo di </a:t>
            </a:r>
            <a:r>
              <a:rPr lang="it-IT" sz="2800">
                <a:solidFill>
                  <a:srgbClr val="FF0000"/>
                </a:solidFill>
              </a:rPr>
              <a:t>regole</a:t>
            </a:r>
            <a:r>
              <a:rPr lang="it-IT" sz="2800"/>
              <a:t> ma che risultino chiare, necessarie e funzionali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it-IT"/>
              <a:t>La gestione della classe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5453063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it-IT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it-IT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 algn="just">
              <a:buNone/>
            </a:pPr>
            <a:r>
              <a:rPr lang="it-IT"/>
              <a:t>L'insegnante deve conoscere tutti i fattori presenti nella classe per poterli gestire efficacemente:</a:t>
            </a:r>
          </a:p>
          <a:p>
            <a:pPr lvl="0" algn="just"/>
            <a:r>
              <a:rPr lang="it-IT" sz="2800">
                <a:solidFill>
                  <a:srgbClr val="FF0000"/>
                </a:solidFill>
              </a:rPr>
              <a:t>Conoscenze e vissuti diversi</a:t>
            </a:r>
          </a:p>
          <a:p>
            <a:pPr lvl="0" algn="just"/>
            <a:r>
              <a:rPr lang="it-IT" sz="2800">
                <a:solidFill>
                  <a:srgbClr val="FF0000"/>
                </a:solidFill>
              </a:rPr>
              <a:t>Comportamenti</a:t>
            </a:r>
          </a:p>
          <a:p>
            <a:pPr lvl="0" algn="just"/>
            <a:r>
              <a:rPr lang="it-IT" sz="2800">
                <a:solidFill>
                  <a:srgbClr val="FF0000"/>
                </a:solidFill>
              </a:rPr>
              <a:t>Stili di apprendimento</a:t>
            </a:r>
          </a:p>
          <a:p>
            <a:pPr lvl="0" algn="just"/>
            <a:r>
              <a:rPr lang="it-IT" sz="2800">
                <a:solidFill>
                  <a:srgbClr val="FF0000"/>
                </a:solidFill>
              </a:rPr>
              <a:t>Demotivazione</a:t>
            </a:r>
          </a:p>
          <a:p>
            <a:pPr lvl="0" algn="just"/>
            <a:r>
              <a:rPr lang="it-IT" sz="2800">
                <a:solidFill>
                  <a:srgbClr val="FF0000"/>
                </a:solidFill>
              </a:rPr>
              <a:t>Scoraggiamento</a:t>
            </a:r>
          </a:p>
          <a:p>
            <a:pPr lvl="0" algn="just"/>
            <a:r>
              <a:rPr lang="it-IT" sz="2800">
                <a:solidFill>
                  <a:srgbClr val="FF0000"/>
                </a:solidFill>
              </a:rPr>
              <a:t>Insuccesso</a:t>
            </a:r>
          </a:p>
          <a:p>
            <a:pPr lvl="0" algn="just"/>
            <a:endParaRPr lang="it-IT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it-IT">
                <a:solidFill>
                  <a:srgbClr val="000000"/>
                </a:solidFill>
              </a:rPr>
              <a:t>La gestione della classe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0" y="1860550"/>
            <a:ext cx="9072563" cy="4987925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it-IT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it-IT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 algn="just">
              <a:lnSpc>
                <a:spcPct val="200000"/>
              </a:lnSpc>
              <a:buNone/>
            </a:pPr>
            <a:r>
              <a:rPr lang="it-IT" dirty="0"/>
              <a:t>La </a:t>
            </a:r>
            <a:r>
              <a:rPr lang="it-IT" b="1" dirty="0">
                <a:solidFill>
                  <a:srgbClr val="FF0000"/>
                </a:solidFill>
              </a:rPr>
              <a:t>gestione della classe</a:t>
            </a:r>
            <a:r>
              <a:rPr lang="it-IT" dirty="0"/>
              <a:t> implica tutto ciò che l'insegnante deve fare per programmare il </a:t>
            </a:r>
            <a:r>
              <a:rPr lang="it-IT" b="1" dirty="0">
                <a:solidFill>
                  <a:srgbClr val="FF0000"/>
                </a:solidFill>
              </a:rPr>
              <a:t>coinvolgimento dell'allievo</a:t>
            </a:r>
            <a:r>
              <a:rPr lang="it-IT" dirty="0"/>
              <a:t> nelle attività di classe e stabilire  </a:t>
            </a:r>
            <a:r>
              <a:rPr lang="it-IT" dirty="0">
                <a:solidFill>
                  <a:srgbClr val="000000"/>
                </a:solidFill>
              </a:rPr>
              <a:t>un </a:t>
            </a:r>
            <a:r>
              <a:rPr lang="it-IT" b="1" dirty="0">
                <a:solidFill>
                  <a:srgbClr val="FF0000"/>
                </a:solidFill>
              </a:rPr>
              <a:t>produttivo clima di</a:t>
            </a:r>
            <a:r>
              <a:rPr lang="it-IT" b="1" dirty="0">
                <a:solidFill>
                  <a:srgbClr val="000000"/>
                </a:solidFill>
              </a:rPr>
              <a:t> </a:t>
            </a:r>
            <a:r>
              <a:rPr lang="it-IT" b="1" dirty="0">
                <a:solidFill>
                  <a:srgbClr val="FF0000"/>
                </a:solidFill>
              </a:rPr>
              <a:t>lavoro</a:t>
            </a:r>
          </a:p>
        </p:txBody>
      </p:sp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it-IT"/>
              <a:t>La gestione  della classe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5014913"/>
          </a:xfrm>
        </p:spPr>
        <p:txBody>
          <a:bodyPr>
            <a:normAutofit fontScale="85000" lnSpcReduction="10000"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it-IT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it-IT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>
              <a:lnSpc>
                <a:spcPct val="200000"/>
              </a:lnSpc>
              <a:buNone/>
            </a:pPr>
            <a:r>
              <a:rPr lang="it-IT"/>
              <a:t>Un buon clima si instaura quando il rapporto insegnante- studente si fonda su </a:t>
            </a:r>
            <a:r>
              <a:rPr lang="it-IT">
                <a:solidFill>
                  <a:srgbClr val="FF0000"/>
                </a:solidFill>
              </a:rPr>
              <a:t>Franchezza,Considerazione, Interdipendenza</a:t>
            </a:r>
            <a:r>
              <a:rPr lang="it-IT"/>
              <a:t> e </a:t>
            </a:r>
            <a:r>
              <a:rPr lang="it-IT">
                <a:solidFill>
                  <a:srgbClr val="FF0000"/>
                </a:solidFill>
              </a:rPr>
              <a:t>Rispetto delle reciproche necessità</a:t>
            </a:r>
            <a:r>
              <a:rPr lang="it-IT"/>
              <a:t> (in modo che le necessità dell'uno non siano rispettate a spese dell'altro)</a:t>
            </a: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it-IT">
                <a:solidFill>
                  <a:srgbClr val="000000"/>
                </a:solidFill>
              </a:rPr>
              <a:t>Clima della classe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0" y="1562100"/>
            <a:ext cx="9072563" cy="4989513"/>
          </a:xfrm>
        </p:spPr>
        <p:txBody>
          <a:bodyPr>
            <a:normAutofit fontScale="92500"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it-IT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it-IT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 algn="ctr">
              <a:buNone/>
            </a:pPr>
            <a:r>
              <a:rPr lang="it-IT">
                <a:solidFill>
                  <a:srgbClr val="FF0000"/>
                </a:solidFill>
              </a:rPr>
              <a:t> </a:t>
            </a:r>
          </a:p>
          <a:p>
            <a:pPr lvl="0" algn="l">
              <a:lnSpc>
                <a:spcPct val="150000"/>
              </a:lnSpc>
              <a:buNone/>
            </a:pPr>
            <a:r>
              <a:rPr lang="it-IT">
                <a:solidFill>
                  <a:srgbClr val="000000"/>
                </a:solidFill>
              </a:rPr>
              <a:t>La </a:t>
            </a:r>
            <a:r>
              <a:rPr lang="it-IT" b="1">
                <a:solidFill>
                  <a:srgbClr val="FF0000"/>
                </a:solidFill>
              </a:rPr>
              <a:t>percezione</a:t>
            </a:r>
            <a:r>
              <a:rPr lang="it-IT">
                <a:solidFill>
                  <a:srgbClr val="FF0000"/>
                </a:solidFill>
              </a:rPr>
              <a:t> </a:t>
            </a:r>
            <a:r>
              <a:rPr lang="it-IT">
                <a:solidFill>
                  <a:srgbClr val="000000"/>
                </a:solidFill>
              </a:rPr>
              <a:t>che insegnanti e studenti hanno del loro stare dentro la classe.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it-IT">
                <a:solidFill>
                  <a:srgbClr val="000000"/>
                </a:solidFill>
              </a:rPr>
              <a:t>Tale percezione influenza la motivazione, l'impegno e l'insieme di atteggiamenti, comportamenti e relazioni che si  instaurano nel contesto classe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</TotalTime>
  <Words>1709</Words>
  <Application>Microsoft Office PowerPoint</Application>
  <PresentationFormat>Personalizzato</PresentationFormat>
  <Paragraphs>202</Paragraphs>
  <Slides>38</Slides>
  <Notes>38</Notes>
  <HiddenSlides>1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38</vt:i4>
      </vt:variant>
    </vt:vector>
  </HeadingPairs>
  <TitlesOfParts>
    <vt:vector size="39" baseType="lpstr">
      <vt:lpstr>Equinozio</vt:lpstr>
      <vt:lpstr>Diapositiva 1</vt:lpstr>
      <vt:lpstr>Professione Insegnante</vt:lpstr>
      <vt:lpstr>Professione Insegnante</vt:lpstr>
      <vt:lpstr>           Gli  allievi oggi sono</vt:lpstr>
      <vt:lpstr>La gestione della classe</vt:lpstr>
      <vt:lpstr>La gestione della classe</vt:lpstr>
      <vt:lpstr>La gestione della classe</vt:lpstr>
      <vt:lpstr>La gestione  della classe</vt:lpstr>
      <vt:lpstr>Clima della classe</vt:lpstr>
      <vt:lpstr>Clima della classe</vt:lpstr>
      <vt:lpstr>Clima della classe</vt:lpstr>
      <vt:lpstr>Clima della classe</vt:lpstr>
      <vt:lpstr>Clima della classe</vt:lpstr>
      <vt:lpstr>Clima della classe</vt:lpstr>
      <vt:lpstr>Stili educativi</vt:lpstr>
      <vt:lpstr>Stili educativi</vt:lpstr>
      <vt:lpstr>Stili educativi</vt:lpstr>
      <vt:lpstr>Stili educativi</vt:lpstr>
      <vt:lpstr>Stili educativi</vt:lpstr>
      <vt:lpstr>Stili educativi</vt:lpstr>
      <vt:lpstr>Lo stile assertivo</vt:lpstr>
      <vt:lpstr>Lo stile assertivo</vt:lpstr>
      <vt:lpstr>Autenticità</vt:lpstr>
      <vt:lpstr>L'ascolto attivo</vt:lpstr>
      <vt:lpstr>La comunicazione</vt:lpstr>
      <vt:lpstr>La comunicazione</vt:lpstr>
      <vt:lpstr>Messaggi direttivi</vt:lpstr>
      <vt:lpstr>Messaggi Direttivi</vt:lpstr>
      <vt:lpstr>Messaggi Direttivi</vt:lpstr>
      <vt:lpstr>Messaggi repressivi</vt:lpstr>
      <vt:lpstr>Messaggi Repressivi</vt:lpstr>
      <vt:lpstr>Messaggi Indiretti</vt:lpstr>
      <vt:lpstr>I problemi degli studenti</vt:lpstr>
      <vt:lpstr>I problemi degli studenti</vt:lpstr>
      <vt:lpstr>I problemi degli studenti</vt:lpstr>
      <vt:lpstr>I problemi degli studenti</vt:lpstr>
      <vt:lpstr>Costruzione di un modello di gestione della classe condiviso</vt:lpstr>
      <vt:lpstr>Costruzione di un modello di gestione della classe condiviso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GESTIONE DELLA CLASSE</dc:title>
  <dc:creator>Admin</dc:creator>
  <cp:lastModifiedBy>Admin</cp:lastModifiedBy>
  <cp:revision>8</cp:revision>
  <dcterms:created xsi:type="dcterms:W3CDTF">2016-03-05T13:26:30Z</dcterms:created>
  <dcterms:modified xsi:type="dcterms:W3CDTF">2016-04-07T06:26:23Z</dcterms:modified>
</cp:coreProperties>
</file>